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57" r:id="rId5"/>
    <p:sldId id="347" r:id="rId6"/>
    <p:sldId id="340" r:id="rId7"/>
    <p:sldId id="341" r:id="rId8"/>
    <p:sldId id="311" r:id="rId9"/>
    <p:sldId id="345" r:id="rId10"/>
    <p:sldId id="343" r:id="rId11"/>
    <p:sldId id="350" r:id="rId12"/>
    <p:sldId id="290" r:id="rId13"/>
    <p:sldId id="349" r:id="rId14"/>
    <p:sldId id="348" r:id="rId15"/>
    <p:sldId id="321" r:id="rId16"/>
    <p:sldId id="339" r:id="rId17"/>
    <p:sldId id="346"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543"/>
    <a:srgbClr val="FFF2E6"/>
    <a:srgbClr val="FF0000"/>
    <a:srgbClr val="182D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8"/>
    <p:restoredTop sz="68325" autoAdjust="0"/>
  </p:normalViewPr>
  <p:slideViewPr>
    <p:cSldViewPr snapToGrid="0" snapToObjects="1">
      <p:cViewPr varScale="1">
        <p:scale>
          <a:sx n="70" d="100"/>
          <a:sy n="70" d="100"/>
        </p:scale>
        <p:origin x="444" y="48"/>
      </p:cViewPr>
      <p:guideLst>
        <p:guide orient="horz" pos="2160"/>
        <p:guide pos="3840"/>
      </p:guideLst>
    </p:cSldViewPr>
  </p:slideViewPr>
  <p:outlineViewPr>
    <p:cViewPr>
      <p:scale>
        <a:sx n="33" d="100"/>
        <a:sy n="33" d="100"/>
      </p:scale>
      <p:origin x="0" y="-6656"/>
    </p:cViewPr>
  </p:outlineViewPr>
  <p:notesTextViewPr>
    <p:cViewPr>
      <p:scale>
        <a:sx n="1" d="1"/>
        <a:sy n="1" d="1"/>
      </p:scale>
      <p:origin x="0" y="0"/>
    </p:cViewPr>
  </p:notesTextViewPr>
  <p:sorterViewPr>
    <p:cViewPr varScale="1">
      <p:scale>
        <a:sx n="1" d="1"/>
        <a:sy n="1" d="1"/>
      </p:scale>
      <p:origin x="0" y="-1236"/>
    </p:cViewPr>
  </p:sorterViewPr>
  <p:notesViewPr>
    <p:cSldViewPr snapToGrid="0" snapToObjects="1">
      <p:cViewPr varScale="1">
        <p:scale>
          <a:sx n="99" d="100"/>
          <a:sy n="99" d="100"/>
        </p:scale>
        <p:origin x="261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Klee" userId="2b59563ab704780b" providerId="LiveId" clId="{00BB66F0-E27F-47A3-8625-2CB90F122D05}"/>
    <pc:docChg chg="undo redo custSel addSld delSld modSld">
      <pc:chgData name="Robert Klee" userId="2b59563ab704780b" providerId="LiveId" clId="{00BB66F0-E27F-47A3-8625-2CB90F122D05}" dt="2018-06-13T03:10:29.267" v="1444" actId="20577"/>
      <pc:docMkLst>
        <pc:docMk/>
      </pc:docMkLst>
      <pc:sldChg chg="delSp modSp del">
        <pc:chgData name="Robert Klee" userId="2b59563ab704780b" providerId="LiveId" clId="{00BB66F0-E27F-47A3-8625-2CB90F122D05}" dt="2018-06-13T02:51:41.565" v="429" actId="2696"/>
        <pc:sldMkLst>
          <pc:docMk/>
          <pc:sldMk cId="747846442" sldId="281"/>
        </pc:sldMkLst>
        <pc:spChg chg="del mod">
          <ac:chgData name="Robert Klee" userId="2b59563ab704780b" providerId="LiveId" clId="{00BB66F0-E27F-47A3-8625-2CB90F122D05}" dt="2018-06-13T02:51:27.314" v="427"/>
          <ac:spMkLst>
            <pc:docMk/>
            <pc:sldMk cId="747846442" sldId="281"/>
            <ac:spMk id="4" creationId="{00000000-0000-0000-0000-000000000000}"/>
          </ac:spMkLst>
        </pc:spChg>
        <pc:spChg chg="del">
          <ac:chgData name="Robert Klee" userId="2b59563ab704780b" providerId="LiveId" clId="{00BB66F0-E27F-47A3-8625-2CB90F122D05}" dt="2018-06-13T02:51:27.314" v="427"/>
          <ac:spMkLst>
            <pc:docMk/>
            <pc:sldMk cId="747846442" sldId="281"/>
            <ac:spMk id="6" creationId="{00000000-0000-0000-0000-000000000000}"/>
          </ac:spMkLst>
        </pc:spChg>
        <pc:picChg chg="del mod">
          <ac:chgData name="Robert Klee" userId="2b59563ab704780b" providerId="LiveId" clId="{00BB66F0-E27F-47A3-8625-2CB90F122D05}" dt="2018-06-13T02:51:27.314" v="427"/>
          <ac:picMkLst>
            <pc:docMk/>
            <pc:sldMk cId="747846442" sldId="281"/>
            <ac:picMk id="5" creationId="{00000000-0000-0000-0000-000000000000}"/>
          </ac:picMkLst>
        </pc:picChg>
      </pc:sldChg>
      <pc:sldChg chg="modSp">
        <pc:chgData name="Robert Klee" userId="2b59563ab704780b" providerId="LiveId" clId="{00BB66F0-E27F-47A3-8625-2CB90F122D05}" dt="2018-06-13T02:28:56.571" v="39" actId="1076"/>
        <pc:sldMkLst>
          <pc:docMk/>
          <pc:sldMk cId="436557750" sldId="290"/>
        </pc:sldMkLst>
        <pc:picChg chg="mod">
          <ac:chgData name="Robert Klee" userId="2b59563ab704780b" providerId="LiveId" clId="{00BB66F0-E27F-47A3-8625-2CB90F122D05}" dt="2018-06-13T02:28:56.571" v="39" actId="1076"/>
          <ac:picMkLst>
            <pc:docMk/>
            <pc:sldMk cId="436557750" sldId="290"/>
            <ac:picMk id="2" creationId="{C8A597D8-42CD-4310-AF7C-EEB23D73218B}"/>
          </ac:picMkLst>
        </pc:picChg>
      </pc:sldChg>
      <pc:sldChg chg="modSp">
        <pc:chgData name="Robert Klee" userId="2b59563ab704780b" providerId="LiveId" clId="{00BB66F0-E27F-47A3-8625-2CB90F122D05}" dt="2018-06-13T02:27:59.389" v="38" actId="14100"/>
        <pc:sldMkLst>
          <pc:docMk/>
          <pc:sldMk cId="3064854073" sldId="311"/>
        </pc:sldMkLst>
        <pc:spChg chg="mod">
          <ac:chgData name="Robert Klee" userId="2b59563ab704780b" providerId="LiveId" clId="{00BB66F0-E27F-47A3-8625-2CB90F122D05}" dt="2018-06-13T02:27:59.389" v="38" actId="14100"/>
          <ac:spMkLst>
            <pc:docMk/>
            <pc:sldMk cId="3064854073" sldId="311"/>
            <ac:spMk id="5" creationId="{00000000-0000-0000-0000-000000000000}"/>
          </ac:spMkLst>
        </pc:spChg>
        <pc:graphicFrameChg chg="mod">
          <ac:chgData name="Robert Klee" userId="2b59563ab704780b" providerId="LiveId" clId="{00BB66F0-E27F-47A3-8625-2CB90F122D05}" dt="2018-06-13T02:26:48.475" v="14" actId="1076"/>
          <ac:graphicFrameMkLst>
            <pc:docMk/>
            <pc:sldMk cId="3064854073" sldId="311"/>
            <ac:graphicFrameMk id="2" creationId="{00000000-0000-0000-0000-000000000000}"/>
          </ac:graphicFrameMkLst>
        </pc:graphicFrameChg>
      </pc:sldChg>
      <pc:sldChg chg="modSp">
        <pc:chgData name="Robert Klee" userId="2b59563ab704780b" providerId="LiveId" clId="{00BB66F0-E27F-47A3-8625-2CB90F122D05}" dt="2018-06-13T03:04:58.675" v="980" actId="20577"/>
        <pc:sldMkLst>
          <pc:docMk/>
          <pc:sldMk cId="3962256436" sldId="321"/>
        </pc:sldMkLst>
        <pc:spChg chg="mod">
          <ac:chgData name="Robert Klee" userId="2b59563ab704780b" providerId="LiveId" clId="{00BB66F0-E27F-47A3-8625-2CB90F122D05}" dt="2018-06-13T03:04:58.675" v="980" actId="20577"/>
          <ac:spMkLst>
            <pc:docMk/>
            <pc:sldMk cId="3962256436" sldId="321"/>
            <ac:spMk id="2" creationId="{00000000-0000-0000-0000-000000000000}"/>
          </ac:spMkLst>
        </pc:spChg>
        <pc:spChg chg="mod">
          <ac:chgData name="Robert Klee" userId="2b59563ab704780b" providerId="LiveId" clId="{00BB66F0-E27F-47A3-8625-2CB90F122D05}" dt="2018-06-13T02:46:44.033" v="310" actId="948"/>
          <ac:spMkLst>
            <pc:docMk/>
            <pc:sldMk cId="3962256436" sldId="321"/>
            <ac:spMk id="3" creationId="{00000000-0000-0000-0000-000000000000}"/>
          </ac:spMkLst>
        </pc:spChg>
      </pc:sldChg>
      <pc:sldChg chg="delSp del">
        <pc:chgData name="Robert Klee" userId="2b59563ab704780b" providerId="LiveId" clId="{00BB66F0-E27F-47A3-8625-2CB90F122D05}" dt="2018-06-13T02:32:14.741" v="51" actId="2696"/>
        <pc:sldMkLst>
          <pc:docMk/>
          <pc:sldMk cId="3568847898" sldId="338"/>
        </pc:sldMkLst>
        <pc:spChg chg="del">
          <ac:chgData name="Robert Klee" userId="2b59563ab704780b" providerId="LiveId" clId="{00BB66F0-E27F-47A3-8625-2CB90F122D05}" dt="2018-06-13T02:29:38.689" v="45"/>
          <ac:spMkLst>
            <pc:docMk/>
            <pc:sldMk cId="3568847898" sldId="338"/>
            <ac:spMk id="2" creationId="{00000000-0000-0000-0000-000000000000}"/>
          </ac:spMkLst>
        </pc:spChg>
        <pc:grpChg chg="del">
          <ac:chgData name="Robert Klee" userId="2b59563ab704780b" providerId="LiveId" clId="{00BB66F0-E27F-47A3-8625-2CB90F122D05}" dt="2018-06-13T02:29:38.689" v="45"/>
          <ac:grpSpMkLst>
            <pc:docMk/>
            <pc:sldMk cId="3568847898" sldId="338"/>
            <ac:grpSpMk id="7" creationId="{00000000-0000-0000-0000-000000000000}"/>
          </ac:grpSpMkLst>
        </pc:grpChg>
      </pc:sldChg>
      <pc:sldChg chg="modSp">
        <pc:chgData name="Robert Klee" userId="2b59563ab704780b" providerId="LiveId" clId="{00BB66F0-E27F-47A3-8625-2CB90F122D05}" dt="2018-06-13T02:35:08.707" v="72" actId="1076"/>
        <pc:sldMkLst>
          <pc:docMk/>
          <pc:sldMk cId="1833994368" sldId="339"/>
        </pc:sldMkLst>
        <pc:spChg chg="mod">
          <ac:chgData name="Robert Klee" userId="2b59563ab704780b" providerId="LiveId" clId="{00BB66F0-E27F-47A3-8625-2CB90F122D05}" dt="2018-06-13T02:35:08.707" v="72" actId="1076"/>
          <ac:spMkLst>
            <pc:docMk/>
            <pc:sldMk cId="1833994368" sldId="339"/>
            <ac:spMk id="4" creationId="{00000000-0000-0000-0000-000000000000}"/>
          </ac:spMkLst>
        </pc:spChg>
        <pc:spChg chg="mod">
          <ac:chgData name="Robert Klee" userId="2b59563ab704780b" providerId="LiveId" clId="{00BB66F0-E27F-47A3-8625-2CB90F122D05}" dt="2018-06-13T02:35:04.201" v="71" actId="14100"/>
          <ac:spMkLst>
            <pc:docMk/>
            <pc:sldMk cId="1833994368" sldId="339"/>
            <ac:spMk id="5" creationId="{00000000-0000-0000-0000-000000000000}"/>
          </ac:spMkLst>
        </pc:spChg>
      </pc:sldChg>
      <pc:sldChg chg="delSp modSp">
        <pc:chgData name="Robert Klee" userId="2b59563ab704780b" providerId="LiveId" clId="{00BB66F0-E27F-47A3-8625-2CB90F122D05}" dt="2018-06-13T02:42:51.821" v="245" actId="255"/>
        <pc:sldMkLst>
          <pc:docMk/>
          <pc:sldMk cId="1761204442" sldId="340"/>
        </pc:sldMkLst>
        <pc:spChg chg="mod">
          <ac:chgData name="Robert Klee" userId="2b59563ab704780b" providerId="LiveId" clId="{00BB66F0-E27F-47A3-8625-2CB90F122D05}" dt="2018-06-13T02:42:51.821" v="245" actId="255"/>
          <ac:spMkLst>
            <pc:docMk/>
            <pc:sldMk cId="1761204442" sldId="340"/>
            <ac:spMk id="3" creationId="{00000000-0000-0000-0000-000000000000}"/>
          </ac:spMkLst>
        </pc:spChg>
        <pc:picChg chg="del mod">
          <ac:chgData name="Robert Klee" userId="2b59563ab704780b" providerId="LiveId" clId="{00BB66F0-E27F-47A3-8625-2CB90F122D05}" dt="2018-06-13T02:25:50.713" v="7" actId="478"/>
          <ac:picMkLst>
            <pc:docMk/>
            <pc:sldMk cId="1761204442" sldId="340"/>
            <ac:picMk id="4" creationId="{00000000-0000-0000-0000-000000000000}"/>
          </ac:picMkLst>
        </pc:picChg>
      </pc:sldChg>
      <pc:sldChg chg="modSp">
        <pc:chgData name="Robert Klee" userId="2b59563ab704780b" providerId="LiveId" clId="{00BB66F0-E27F-47A3-8625-2CB90F122D05}" dt="2018-06-13T02:26:30.809" v="13" actId="1076"/>
        <pc:sldMkLst>
          <pc:docMk/>
          <pc:sldMk cId="4234566601" sldId="341"/>
        </pc:sldMkLst>
        <pc:graphicFrameChg chg="mod">
          <ac:chgData name="Robert Klee" userId="2b59563ab704780b" providerId="LiveId" clId="{00BB66F0-E27F-47A3-8625-2CB90F122D05}" dt="2018-06-13T02:26:30.809" v="13" actId="1076"/>
          <ac:graphicFrameMkLst>
            <pc:docMk/>
            <pc:sldMk cId="4234566601" sldId="341"/>
            <ac:graphicFrameMk id="8" creationId="{00000000-0000-0000-0000-000000000000}"/>
          </ac:graphicFrameMkLst>
        </pc:graphicFrameChg>
      </pc:sldChg>
      <pc:sldChg chg="modSp">
        <pc:chgData name="Robert Klee" userId="2b59563ab704780b" providerId="LiveId" clId="{00BB66F0-E27F-47A3-8625-2CB90F122D05}" dt="2018-06-13T02:38:41.174" v="95" actId="20577"/>
        <pc:sldMkLst>
          <pc:docMk/>
          <pc:sldMk cId="743523876" sldId="343"/>
        </pc:sldMkLst>
        <pc:spChg chg="mod">
          <ac:chgData name="Robert Klee" userId="2b59563ab704780b" providerId="LiveId" clId="{00BB66F0-E27F-47A3-8625-2CB90F122D05}" dt="2018-06-13T02:38:41.174" v="95" actId="20577"/>
          <ac:spMkLst>
            <pc:docMk/>
            <pc:sldMk cId="743523876" sldId="343"/>
            <ac:spMk id="3" creationId="{00000000-0000-0000-0000-000000000000}"/>
          </ac:spMkLst>
        </pc:spChg>
      </pc:sldChg>
      <pc:sldChg chg="modSp modNotesTx">
        <pc:chgData name="Robert Klee" userId="2b59563ab704780b" providerId="LiveId" clId="{00BB66F0-E27F-47A3-8625-2CB90F122D05}" dt="2018-06-13T02:53:28.506" v="568" actId="20577"/>
        <pc:sldMkLst>
          <pc:docMk/>
          <pc:sldMk cId="4176642196" sldId="345"/>
        </pc:sldMkLst>
        <pc:spChg chg="mod">
          <ac:chgData name="Robert Klee" userId="2b59563ab704780b" providerId="LiveId" clId="{00BB66F0-E27F-47A3-8625-2CB90F122D05}" dt="2018-06-13T02:43:36.150" v="253" actId="27636"/>
          <ac:spMkLst>
            <pc:docMk/>
            <pc:sldMk cId="4176642196" sldId="345"/>
            <ac:spMk id="3" creationId="{00000000-0000-0000-0000-000000000000}"/>
          </ac:spMkLst>
        </pc:spChg>
      </pc:sldChg>
      <pc:sldChg chg="delSp modSp modNotesTx">
        <pc:chgData name="Robert Klee" userId="2b59563ab704780b" providerId="LiveId" clId="{00BB66F0-E27F-47A3-8625-2CB90F122D05}" dt="2018-06-13T03:10:29.267" v="1444" actId="20577"/>
        <pc:sldMkLst>
          <pc:docMk/>
          <pc:sldMk cId="1740011910" sldId="346"/>
        </pc:sldMkLst>
        <pc:spChg chg="mod">
          <ac:chgData name="Robert Klee" userId="2b59563ab704780b" providerId="LiveId" clId="{00BB66F0-E27F-47A3-8625-2CB90F122D05}" dt="2018-06-13T02:50:16.952" v="417" actId="20577"/>
          <ac:spMkLst>
            <pc:docMk/>
            <pc:sldMk cId="1740011910" sldId="346"/>
            <ac:spMk id="2" creationId="{00000000-0000-0000-0000-000000000000}"/>
          </ac:spMkLst>
        </pc:spChg>
        <pc:spChg chg="mod">
          <ac:chgData name="Robert Klee" userId="2b59563ab704780b" providerId="LiveId" clId="{00BB66F0-E27F-47A3-8625-2CB90F122D05}" dt="2018-06-13T03:07:12.959" v="1049" actId="20577"/>
          <ac:spMkLst>
            <pc:docMk/>
            <pc:sldMk cId="1740011910" sldId="346"/>
            <ac:spMk id="7" creationId="{00000000-0000-0000-0000-000000000000}"/>
          </ac:spMkLst>
        </pc:spChg>
        <pc:picChg chg="del">
          <ac:chgData name="Robert Klee" userId="2b59563ab704780b" providerId="LiveId" clId="{00BB66F0-E27F-47A3-8625-2CB90F122D05}" dt="2018-06-13T02:47:43.092" v="333" actId="478"/>
          <ac:picMkLst>
            <pc:docMk/>
            <pc:sldMk cId="1740011910" sldId="346"/>
            <ac:picMk id="9" creationId="{00000000-0000-0000-0000-000000000000}"/>
          </ac:picMkLst>
        </pc:picChg>
      </pc:sldChg>
      <pc:sldChg chg="modSp">
        <pc:chgData name="Robert Klee" userId="2b59563ab704780b" providerId="LiveId" clId="{00BB66F0-E27F-47A3-8625-2CB90F122D05}" dt="2018-06-13T03:08:06.370" v="1050" actId="14100"/>
        <pc:sldMkLst>
          <pc:docMk/>
          <pc:sldMk cId="4221400435" sldId="347"/>
        </pc:sldMkLst>
        <pc:picChg chg="mod">
          <ac:chgData name="Robert Klee" userId="2b59563ab704780b" providerId="LiveId" clId="{00BB66F0-E27F-47A3-8625-2CB90F122D05}" dt="2018-06-13T03:08:06.370" v="1050" actId="14100"/>
          <ac:picMkLst>
            <pc:docMk/>
            <pc:sldMk cId="4221400435" sldId="347"/>
            <ac:picMk id="5" creationId="{00000000-0000-0000-0000-000000000000}"/>
          </ac:picMkLst>
        </pc:picChg>
      </pc:sldChg>
      <pc:sldChg chg="modSp modNotesTx">
        <pc:chgData name="Robert Klee" userId="2b59563ab704780b" providerId="LiveId" clId="{00BB66F0-E27F-47A3-8625-2CB90F122D05}" dt="2018-06-13T03:03:31.280" v="950" actId="1076"/>
        <pc:sldMkLst>
          <pc:docMk/>
          <pc:sldMk cId="1331493585" sldId="348"/>
        </pc:sldMkLst>
        <pc:spChg chg="mod">
          <ac:chgData name="Robert Klee" userId="2b59563ab704780b" providerId="LiveId" clId="{00BB66F0-E27F-47A3-8625-2CB90F122D05}" dt="2018-06-13T03:03:27.295" v="949" actId="1076"/>
          <ac:spMkLst>
            <pc:docMk/>
            <pc:sldMk cId="1331493585" sldId="348"/>
            <ac:spMk id="2" creationId="{00000000-0000-0000-0000-000000000000}"/>
          </ac:spMkLst>
        </pc:spChg>
        <pc:spChg chg="mod">
          <ac:chgData name="Robert Klee" userId="2b59563ab704780b" providerId="LiveId" clId="{00BB66F0-E27F-47A3-8625-2CB90F122D05}" dt="2018-06-13T03:03:31.280" v="950" actId="1076"/>
          <ac:spMkLst>
            <pc:docMk/>
            <pc:sldMk cId="1331493585" sldId="348"/>
            <ac:spMk id="3" creationId="{00000000-0000-0000-0000-000000000000}"/>
          </ac:spMkLst>
        </pc:spChg>
      </pc:sldChg>
      <pc:sldChg chg="addSp delSp modSp add modNotesTx">
        <pc:chgData name="Robert Klee" userId="2b59563ab704780b" providerId="LiveId" clId="{00BB66F0-E27F-47A3-8625-2CB90F122D05}" dt="2018-06-13T02:54:49.663" v="715" actId="20577"/>
        <pc:sldMkLst>
          <pc:docMk/>
          <pc:sldMk cId="3573253772" sldId="349"/>
        </pc:sldMkLst>
        <pc:spChg chg="add del mod">
          <ac:chgData name="Robert Klee" userId="2b59563ab704780b" providerId="LiveId" clId="{00BB66F0-E27F-47A3-8625-2CB90F122D05}" dt="2018-06-13T02:29:19.678" v="43" actId="478"/>
          <ac:spMkLst>
            <pc:docMk/>
            <pc:sldMk cId="3573253772" sldId="349"/>
            <ac:spMk id="4" creationId="{9E1C1A68-058D-416F-B653-7CFE0BDBF14F}"/>
          </ac:spMkLst>
        </pc:spChg>
        <pc:spChg chg="del">
          <ac:chgData name="Robert Klee" userId="2b59563ab704780b" providerId="LiveId" clId="{00BB66F0-E27F-47A3-8625-2CB90F122D05}" dt="2018-06-13T02:29:17.403" v="42" actId="478"/>
          <ac:spMkLst>
            <pc:docMk/>
            <pc:sldMk cId="3573253772" sldId="349"/>
            <ac:spMk id="6" creationId="{00000000-0000-0000-0000-000000000000}"/>
          </ac:spMkLst>
        </pc:spChg>
        <pc:spChg chg="add mod">
          <ac:chgData name="Robert Klee" userId="2b59563ab704780b" providerId="LiveId" clId="{00BB66F0-E27F-47A3-8625-2CB90F122D05}" dt="2018-06-13T02:29:46.942" v="47" actId="1076"/>
          <ac:spMkLst>
            <pc:docMk/>
            <pc:sldMk cId="3573253772" sldId="349"/>
            <ac:spMk id="7" creationId="{56CC780B-F20C-4582-B52C-0B4179EA0C2A}"/>
          </ac:spMkLst>
        </pc:spChg>
        <pc:spChg chg="del">
          <ac:chgData name="Robert Klee" userId="2b59563ab704780b" providerId="LiveId" clId="{00BB66F0-E27F-47A3-8625-2CB90F122D05}" dt="2018-06-13T02:29:22.603" v="44" actId="478"/>
          <ac:spMkLst>
            <pc:docMk/>
            <pc:sldMk cId="3573253772" sldId="349"/>
            <ac:spMk id="9" creationId="{00000000-0000-0000-0000-000000000000}"/>
          </ac:spMkLst>
        </pc:spChg>
        <pc:grpChg chg="add mod">
          <ac:chgData name="Robert Klee" userId="2b59563ab704780b" providerId="LiveId" clId="{00BB66F0-E27F-47A3-8625-2CB90F122D05}" dt="2018-06-13T02:30:15.237" v="50" actId="1076"/>
          <ac:grpSpMkLst>
            <pc:docMk/>
            <pc:sldMk cId="3573253772" sldId="349"/>
            <ac:grpSpMk id="8" creationId="{4BB4BBB7-1AD9-4B40-9E41-CAA75627C3D9}"/>
          </ac:grpSpMkLst>
        </pc:grpChg>
        <pc:picChg chg="del">
          <ac:chgData name="Robert Klee" userId="2b59563ab704780b" providerId="LiveId" clId="{00BB66F0-E27F-47A3-8625-2CB90F122D05}" dt="2018-06-13T02:29:13.611" v="41" actId="478"/>
          <ac:picMkLst>
            <pc:docMk/>
            <pc:sldMk cId="3573253772" sldId="349"/>
            <ac:picMk id="2" creationId="{C8A597D8-42CD-4310-AF7C-EEB23D73218B}"/>
          </ac:picMkLst>
        </pc:picChg>
      </pc:sldChg>
      <pc:sldChg chg="addSp delSp modSp add">
        <pc:chgData name="Robert Klee" userId="2b59563ab704780b" providerId="LiveId" clId="{00BB66F0-E27F-47A3-8625-2CB90F122D05}" dt="2018-06-13T02:52:35.262" v="444" actId="1076"/>
        <pc:sldMkLst>
          <pc:docMk/>
          <pc:sldMk cId="332172221" sldId="350"/>
        </pc:sldMkLst>
        <pc:spChg chg="del">
          <ac:chgData name="Robert Klee" userId="2b59563ab704780b" providerId="LiveId" clId="{00BB66F0-E27F-47A3-8625-2CB90F122D05}" dt="2018-06-13T02:51:12.497" v="424" actId="478"/>
          <ac:spMkLst>
            <pc:docMk/>
            <pc:sldMk cId="332172221" sldId="350"/>
            <ac:spMk id="2" creationId="{00000000-0000-0000-0000-000000000000}"/>
          </ac:spMkLst>
        </pc:spChg>
        <pc:spChg chg="del mod">
          <ac:chgData name="Robert Klee" userId="2b59563ab704780b" providerId="LiveId" clId="{00BB66F0-E27F-47A3-8625-2CB90F122D05}" dt="2018-06-13T02:51:10.464" v="423" actId="478"/>
          <ac:spMkLst>
            <pc:docMk/>
            <pc:sldMk cId="332172221" sldId="350"/>
            <ac:spMk id="3" creationId="{00000000-0000-0000-0000-000000000000}"/>
          </ac:spMkLst>
        </pc:spChg>
        <pc:spChg chg="add del mod">
          <ac:chgData name="Robert Klee" userId="2b59563ab704780b" providerId="LiveId" clId="{00BB66F0-E27F-47A3-8625-2CB90F122D05}" dt="2018-06-13T02:51:16.362" v="425" actId="478"/>
          <ac:spMkLst>
            <pc:docMk/>
            <pc:sldMk cId="332172221" sldId="350"/>
            <ac:spMk id="5" creationId="{E0948309-F74A-42C4-92BD-9B267989FD5B}"/>
          </ac:spMkLst>
        </pc:spChg>
        <pc:spChg chg="add del mod">
          <ac:chgData name="Robert Klee" userId="2b59563ab704780b" providerId="LiveId" clId="{00BB66F0-E27F-47A3-8625-2CB90F122D05}" dt="2018-06-13T02:51:17.483" v="426" actId="478"/>
          <ac:spMkLst>
            <pc:docMk/>
            <pc:sldMk cId="332172221" sldId="350"/>
            <ac:spMk id="7" creationId="{CFDBF5D2-6EF4-4B7F-8C24-82AC39D252ED}"/>
          </ac:spMkLst>
        </pc:spChg>
        <pc:spChg chg="add mod">
          <ac:chgData name="Robert Klee" userId="2b59563ab704780b" providerId="LiveId" clId="{00BB66F0-E27F-47A3-8625-2CB90F122D05}" dt="2018-06-13T02:52:20.349" v="439" actId="113"/>
          <ac:spMkLst>
            <pc:docMk/>
            <pc:sldMk cId="332172221" sldId="350"/>
            <ac:spMk id="8" creationId="{B3F391FC-D1EC-4703-851A-1385E1F7F5EC}"/>
          </ac:spMkLst>
        </pc:spChg>
        <pc:spChg chg="add mod">
          <ac:chgData name="Robert Klee" userId="2b59563ab704780b" providerId="LiveId" clId="{00BB66F0-E27F-47A3-8625-2CB90F122D05}" dt="2018-06-13T02:52:35.262" v="444" actId="1076"/>
          <ac:spMkLst>
            <pc:docMk/>
            <pc:sldMk cId="332172221" sldId="350"/>
            <ac:spMk id="9" creationId="{85942EC6-6009-4EB9-9735-2404632DC6FA}"/>
          </ac:spMkLst>
        </pc:spChg>
        <pc:picChg chg="add mod">
          <ac:chgData name="Robert Klee" userId="2b59563ab704780b" providerId="LiveId" clId="{00BB66F0-E27F-47A3-8625-2CB90F122D05}" dt="2018-06-13T02:52:27.485" v="442" actId="14100"/>
          <ac:picMkLst>
            <pc:docMk/>
            <pc:sldMk cId="332172221" sldId="350"/>
            <ac:picMk id="10" creationId="{6D1C39BE-C0C6-4D47-81BB-BDE539E35C63}"/>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062349-svr.deep.state.ct.us\Shared\BETP\OFFICE_OF_CLIMATE_CHANGE\Governor's%20Council%20on%20Climate%20Change%20(GC3)\Reference%20Case\LEAP%20Data%20w%20NonEnergy_12_29_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269364056765633E-2"/>
          <c:y val="4.7440375453109904E-2"/>
          <c:w val="0.79763688629830365"/>
          <c:h val="0.79917186075815716"/>
        </c:manualLayout>
      </c:layout>
      <c:areaChart>
        <c:grouping val="stacked"/>
        <c:varyColors val="0"/>
        <c:ser>
          <c:idx val="0"/>
          <c:order val="0"/>
          <c:tx>
            <c:strRef>
              <c:f>'Revised GHG Data'!$A$16</c:f>
              <c:strCache>
                <c:ptCount val="1"/>
                <c:pt idx="0">
                  <c:v>Transportation</c:v>
                </c:pt>
              </c:strCache>
            </c:strRef>
          </c:tx>
          <c:spPr>
            <a:solidFill>
              <a:schemeClr val="accent1"/>
            </a:solidFill>
            <a:ln>
              <a:noFill/>
            </a:ln>
            <a:effectLst/>
          </c:spPr>
          <c:cat>
            <c:numRef>
              <c:f>'Revised GHG Data'!$B$13:$AP$13</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'Revised GHG Data'!$B$16:$AP$16</c:f>
              <c:numCache>
                <c:formatCode>General</c:formatCode>
                <c:ptCount val="41"/>
                <c:pt idx="0">
                  <c:v>16.36</c:v>
                </c:pt>
                <c:pt idx="1">
                  <c:v>16.16</c:v>
                </c:pt>
                <c:pt idx="2">
                  <c:v>15.68</c:v>
                </c:pt>
                <c:pt idx="3">
                  <c:v>15.59</c:v>
                </c:pt>
                <c:pt idx="4">
                  <c:v>16.03</c:v>
                </c:pt>
                <c:pt idx="5">
                  <c:v>16.059999999999999</c:v>
                </c:pt>
                <c:pt idx="6">
                  <c:v>15.89</c:v>
                </c:pt>
                <c:pt idx="7">
                  <c:v>15.89</c:v>
                </c:pt>
                <c:pt idx="8">
                  <c:v>15.87</c:v>
                </c:pt>
                <c:pt idx="9">
                  <c:v>15.67</c:v>
                </c:pt>
                <c:pt idx="10">
                  <c:v>15.3</c:v>
                </c:pt>
                <c:pt idx="11">
                  <c:v>15.24</c:v>
                </c:pt>
                <c:pt idx="12">
                  <c:v>15.02</c:v>
                </c:pt>
                <c:pt idx="13">
                  <c:v>14.79</c:v>
                </c:pt>
                <c:pt idx="14">
                  <c:v>14.55</c:v>
                </c:pt>
                <c:pt idx="15">
                  <c:v>14.3</c:v>
                </c:pt>
                <c:pt idx="16">
                  <c:v>14.25</c:v>
                </c:pt>
                <c:pt idx="17">
                  <c:v>14.17</c:v>
                </c:pt>
                <c:pt idx="18">
                  <c:v>14.19</c:v>
                </c:pt>
                <c:pt idx="19">
                  <c:v>14.1</c:v>
                </c:pt>
                <c:pt idx="20">
                  <c:v>13.64</c:v>
                </c:pt>
                <c:pt idx="21">
                  <c:v>13.53</c:v>
                </c:pt>
                <c:pt idx="22">
                  <c:v>13.31</c:v>
                </c:pt>
                <c:pt idx="23">
                  <c:v>13.21</c:v>
                </c:pt>
                <c:pt idx="24">
                  <c:v>12.98</c:v>
                </c:pt>
                <c:pt idx="25">
                  <c:v>12.85</c:v>
                </c:pt>
                <c:pt idx="26">
                  <c:v>12.82</c:v>
                </c:pt>
                <c:pt idx="27">
                  <c:v>12.71</c:v>
                </c:pt>
                <c:pt idx="28">
                  <c:v>12.67</c:v>
                </c:pt>
                <c:pt idx="29">
                  <c:v>12.54</c:v>
                </c:pt>
                <c:pt idx="30">
                  <c:v>12.5</c:v>
                </c:pt>
                <c:pt idx="31">
                  <c:v>12.46</c:v>
                </c:pt>
                <c:pt idx="32">
                  <c:v>12.32</c:v>
                </c:pt>
                <c:pt idx="33">
                  <c:v>12.26</c:v>
                </c:pt>
                <c:pt idx="34">
                  <c:v>12.11</c:v>
                </c:pt>
                <c:pt idx="35">
                  <c:v>12.06</c:v>
                </c:pt>
                <c:pt idx="36">
                  <c:v>11.98</c:v>
                </c:pt>
                <c:pt idx="37">
                  <c:v>11.82</c:v>
                </c:pt>
                <c:pt idx="38">
                  <c:v>11.74</c:v>
                </c:pt>
                <c:pt idx="39">
                  <c:v>11.59</c:v>
                </c:pt>
                <c:pt idx="40">
                  <c:v>11.5</c:v>
                </c:pt>
              </c:numCache>
            </c:numRef>
          </c:val>
          <c:extLst xmlns:c16r2="http://schemas.microsoft.com/office/drawing/2015/06/chart">
            <c:ext xmlns:c16="http://schemas.microsoft.com/office/drawing/2014/chart" uri="{C3380CC4-5D6E-409C-BE32-E72D297353CC}">
              <c16:uniqueId val="{00000000-9B7D-4BBE-96E2-1EDF6B29F18B}"/>
            </c:ext>
          </c:extLst>
        </c:ser>
        <c:ser>
          <c:idx val="2"/>
          <c:order val="1"/>
          <c:tx>
            <c:strRef>
              <c:f>'Revised GHG Data'!$A$14</c:f>
              <c:strCache>
                <c:ptCount val="1"/>
                <c:pt idx="0">
                  <c:v>Residential</c:v>
                </c:pt>
              </c:strCache>
            </c:strRef>
          </c:tx>
          <c:spPr>
            <a:solidFill>
              <a:schemeClr val="accent3"/>
            </a:solidFill>
            <a:ln>
              <a:noFill/>
            </a:ln>
            <a:effectLst/>
          </c:spPr>
          <c:cat>
            <c:numRef>
              <c:f>'Revised GHG Data'!$B$13:$AP$13</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'Revised GHG Data'!$B$14:$AP$14</c:f>
              <c:numCache>
                <c:formatCode>General</c:formatCode>
                <c:ptCount val="41"/>
                <c:pt idx="0">
                  <c:v>7.58</c:v>
                </c:pt>
                <c:pt idx="1">
                  <c:v>7.31</c:v>
                </c:pt>
                <c:pt idx="2">
                  <c:v>6.75</c:v>
                </c:pt>
                <c:pt idx="3">
                  <c:v>7.49</c:v>
                </c:pt>
                <c:pt idx="4">
                  <c:v>7.69</c:v>
                </c:pt>
                <c:pt idx="5">
                  <c:v>7.22</c:v>
                </c:pt>
                <c:pt idx="6">
                  <c:v>7.15</c:v>
                </c:pt>
                <c:pt idx="7">
                  <c:v>7.07</c:v>
                </c:pt>
                <c:pt idx="8">
                  <c:v>6.99</c:v>
                </c:pt>
                <c:pt idx="9">
                  <c:v>6.91</c:v>
                </c:pt>
                <c:pt idx="10">
                  <c:v>6.83</c:v>
                </c:pt>
                <c:pt idx="11">
                  <c:v>6.75</c:v>
                </c:pt>
                <c:pt idx="12">
                  <c:v>6.67</c:v>
                </c:pt>
                <c:pt idx="13">
                  <c:v>6.59</c:v>
                </c:pt>
                <c:pt idx="14">
                  <c:v>6.5</c:v>
                </c:pt>
                <c:pt idx="15">
                  <c:v>6.42</c:v>
                </c:pt>
                <c:pt idx="16">
                  <c:v>6.55</c:v>
                </c:pt>
                <c:pt idx="17">
                  <c:v>6.45</c:v>
                </c:pt>
                <c:pt idx="18">
                  <c:v>6.36</c:v>
                </c:pt>
                <c:pt idx="19">
                  <c:v>6.26</c:v>
                </c:pt>
                <c:pt idx="20">
                  <c:v>6.17</c:v>
                </c:pt>
                <c:pt idx="21">
                  <c:v>6.13</c:v>
                </c:pt>
                <c:pt idx="22">
                  <c:v>6.08</c:v>
                </c:pt>
                <c:pt idx="23">
                  <c:v>6.04</c:v>
                </c:pt>
                <c:pt idx="24">
                  <c:v>6</c:v>
                </c:pt>
                <c:pt idx="25">
                  <c:v>5.95</c:v>
                </c:pt>
                <c:pt idx="26">
                  <c:v>5.9</c:v>
                </c:pt>
                <c:pt idx="27">
                  <c:v>5.85</c:v>
                </c:pt>
                <c:pt idx="28">
                  <c:v>5.8</c:v>
                </c:pt>
                <c:pt idx="29">
                  <c:v>5.74</c:v>
                </c:pt>
                <c:pt idx="30">
                  <c:v>5.68</c:v>
                </c:pt>
                <c:pt idx="31">
                  <c:v>5.62</c:v>
                </c:pt>
                <c:pt idx="32">
                  <c:v>5.56</c:v>
                </c:pt>
                <c:pt idx="33">
                  <c:v>5.5</c:v>
                </c:pt>
                <c:pt idx="34">
                  <c:v>5.44</c:v>
                </c:pt>
                <c:pt idx="35">
                  <c:v>5.37</c:v>
                </c:pt>
                <c:pt idx="36">
                  <c:v>5.3</c:v>
                </c:pt>
                <c:pt idx="37">
                  <c:v>5.23</c:v>
                </c:pt>
                <c:pt idx="38">
                  <c:v>5.15</c:v>
                </c:pt>
                <c:pt idx="39">
                  <c:v>5.08</c:v>
                </c:pt>
                <c:pt idx="40">
                  <c:v>5</c:v>
                </c:pt>
              </c:numCache>
            </c:numRef>
          </c:val>
          <c:extLst xmlns:c16r2="http://schemas.microsoft.com/office/drawing/2015/06/chart">
            <c:ext xmlns:c16="http://schemas.microsoft.com/office/drawing/2014/chart" uri="{C3380CC4-5D6E-409C-BE32-E72D297353CC}">
              <c16:uniqueId val="{00000001-9B7D-4BBE-96E2-1EDF6B29F18B}"/>
            </c:ext>
          </c:extLst>
        </c:ser>
        <c:ser>
          <c:idx val="1"/>
          <c:order val="2"/>
          <c:tx>
            <c:strRef>
              <c:f>'Revised GHG Data'!$A$18</c:f>
              <c:strCache>
                <c:ptCount val="1"/>
                <c:pt idx="0">
                  <c:v>Electricity</c:v>
                </c:pt>
              </c:strCache>
            </c:strRef>
          </c:tx>
          <c:spPr>
            <a:solidFill>
              <a:schemeClr val="accent2"/>
            </a:solidFill>
            <a:ln>
              <a:noFill/>
            </a:ln>
            <a:effectLst/>
          </c:spPr>
          <c:cat>
            <c:numRef>
              <c:f>'Revised GHG Data'!$B$13:$AP$13</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'Revised GHG Data'!$B$18:$AP$18</c:f>
              <c:numCache>
                <c:formatCode>General</c:formatCode>
                <c:ptCount val="41"/>
                <c:pt idx="0">
                  <c:v>11.68</c:v>
                </c:pt>
                <c:pt idx="1">
                  <c:v>10.32</c:v>
                </c:pt>
                <c:pt idx="2">
                  <c:v>9.7100000000000009</c:v>
                </c:pt>
                <c:pt idx="3">
                  <c:v>9.3800000000000008</c:v>
                </c:pt>
                <c:pt idx="4">
                  <c:v>7.62</c:v>
                </c:pt>
                <c:pt idx="5">
                  <c:v>7.47</c:v>
                </c:pt>
                <c:pt idx="6">
                  <c:v>7.04</c:v>
                </c:pt>
                <c:pt idx="7">
                  <c:v>7.02</c:v>
                </c:pt>
                <c:pt idx="8">
                  <c:v>6.84</c:v>
                </c:pt>
                <c:pt idx="9">
                  <c:v>6.65</c:v>
                </c:pt>
                <c:pt idx="10">
                  <c:v>6.23</c:v>
                </c:pt>
                <c:pt idx="11">
                  <c:v>5.88</c:v>
                </c:pt>
                <c:pt idx="12">
                  <c:v>5.6</c:v>
                </c:pt>
                <c:pt idx="13">
                  <c:v>5.37</c:v>
                </c:pt>
                <c:pt idx="14">
                  <c:v>5.15</c:v>
                </c:pt>
                <c:pt idx="15">
                  <c:v>5.05</c:v>
                </c:pt>
                <c:pt idx="16">
                  <c:v>5.09</c:v>
                </c:pt>
                <c:pt idx="17">
                  <c:v>5.12</c:v>
                </c:pt>
                <c:pt idx="18">
                  <c:v>5.19</c:v>
                </c:pt>
                <c:pt idx="19">
                  <c:v>5.15</c:v>
                </c:pt>
                <c:pt idx="20">
                  <c:v>5.31</c:v>
                </c:pt>
                <c:pt idx="21">
                  <c:v>5.37</c:v>
                </c:pt>
                <c:pt idx="22">
                  <c:v>5.43</c:v>
                </c:pt>
                <c:pt idx="23">
                  <c:v>5.48</c:v>
                </c:pt>
                <c:pt idx="24">
                  <c:v>5.53</c:v>
                </c:pt>
                <c:pt idx="25">
                  <c:v>5.57</c:v>
                </c:pt>
                <c:pt idx="26">
                  <c:v>5.49</c:v>
                </c:pt>
                <c:pt idx="27">
                  <c:v>5.41</c:v>
                </c:pt>
                <c:pt idx="28">
                  <c:v>5.32</c:v>
                </c:pt>
                <c:pt idx="29">
                  <c:v>5.24</c:v>
                </c:pt>
                <c:pt idx="30">
                  <c:v>5.15</c:v>
                </c:pt>
                <c:pt idx="31">
                  <c:v>5.08</c:v>
                </c:pt>
                <c:pt idx="32">
                  <c:v>5.0199999999999996</c:v>
                </c:pt>
                <c:pt idx="33">
                  <c:v>4.95</c:v>
                </c:pt>
                <c:pt idx="34">
                  <c:v>4.87</c:v>
                </c:pt>
                <c:pt idx="35">
                  <c:v>4.8</c:v>
                </c:pt>
                <c:pt idx="36">
                  <c:v>4.7300000000000004</c:v>
                </c:pt>
                <c:pt idx="37">
                  <c:v>4.66</c:v>
                </c:pt>
                <c:pt idx="38">
                  <c:v>4.58</c:v>
                </c:pt>
                <c:pt idx="39">
                  <c:v>4.51</c:v>
                </c:pt>
                <c:pt idx="40">
                  <c:v>4.4400000000000004</c:v>
                </c:pt>
              </c:numCache>
            </c:numRef>
          </c:val>
          <c:extLst xmlns:c16r2="http://schemas.microsoft.com/office/drawing/2015/06/chart">
            <c:ext xmlns:c16="http://schemas.microsoft.com/office/drawing/2014/chart" uri="{C3380CC4-5D6E-409C-BE32-E72D297353CC}">
              <c16:uniqueId val="{00000002-9B7D-4BBE-96E2-1EDF6B29F18B}"/>
            </c:ext>
          </c:extLst>
        </c:ser>
        <c:ser>
          <c:idx val="3"/>
          <c:order val="3"/>
          <c:tx>
            <c:strRef>
              <c:f>'Revised GHG Data'!$A$15</c:f>
              <c:strCache>
                <c:ptCount val="1"/>
                <c:pt idx="0">
                  <c:v>Commercial Institutional</c:v>
                </c:pt>
              </c:strCache>
            </c:strRef>
          </c:tx>
          <c:spPr>
            <a:solidFill>
              <a:schemeClr val="accent4"/>
            </a:solidFill>
            <a:ln>
              <a:noFill/>
            </a:ln>
            <a:effectLst/>
          </c:spPr>
          <c:cat>
            <c:numRef>
              <c:f>'Revised GHG Data'!$B$13:$AP$13</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'Revised GHG Data'!$B$15:$AP$15</c:f>
              <c:numCache>
                <c:formatCode>General</c:formatCode>
                <c:ptCount val="41"/>
                <c:pt idx="0">
                  <c:v>3.38</c:v>
                </c:pt>
                <c:pt idx="1">
                  <c:v>3.64</c:v>
                </c:pt>
                <c:pt idx="2">
                  <c:v>3.27</c:v>
                </c:pt>
                <c:pt idx="3">
                  <c:v>3.59</c:v>
                </c:pt>
                <c:pt idx="4">
                  <c:v>3.79</c:v>
                </c:pt>
                <c:pt idx="5">
                  <c:v>3.8</c:v>
                </c:pt>
                <c:pt idx="6">
                  <c:v>3.8</c:v>
                </c:pt>
                <c:pt idx="7">
                  <c:v>3.8</c:v>
                </c:pt>
                <c:pt idx="8">
                  <c:v>3.8</c:v>
                </c:pt>
                <c:pt idx="9">
                  <c:v>3.81</c:v>
                </c:pt>
                <c:pt idx="10">
                  <c:v>3.81</c:v>
                </c:pt>
                <c:pt idx="11">
                  <c:v>3.81</c:v>
                </c:pt>
                <c:pt idx="12">
                  <c:v>3.81</c:v>
                </c:pt>
                <c:pt idx="13">
                  <c:v>3.82</c:v>
                </c:pt>
                <c:pt idx="14">
                  <c:v>3.82</c:v>
                </c:pt>
                <c:pt idx="15">
                  <c:v>3.82</c:v>
                </c:pt>
                <c:pt idx="16">
                  <c:v>3.83</c:v>
                </c:pt>
                <c:pt idx="17">
                  <c:v>3.83</c:v>
                </c:pt>
                <c:pt idx="18">
                  <c:v>3.83</c:v>
                </c:pt>
                <c:pt idx="19">
                  <c:v>3.83</c:v>
                </c:pt>
                <c:pt idx="20">
                  <c:v>3.84</c:v>
                </c:pt>
                <c:pt idx="21">
                  <c:v>3.84</c:v>
                </c:pt>
                <c:pt idx="22">
                  <c:v>3.84</c:v>
                </c:pt>
                <c:pt idx="23">
                  <c:v>3.84</c:v>
                </c:pt>
                <c:pt idx="24">
                  <c:v>3.85</c:v>
                </c:pt>
                <c:pt idx="25">
                  <c:v>3.85</c:v>
                </c:pt>
                <c:pt idx="26">
                  <c:v>3.85</c:v>
                </c:pt>
                <c:pt idx="27">
                  <c:v>3.85</c:v>
                </c:pt>
                <c:pt idx="28">
                  <c:v>3.85</c:v>
                </c:pt>
                <c:pt idx="29">
                  <c:v>3.85</c:v>
                </c:pt>
                <c:pt idx="30">
                  <c:v>3.86</c:v>
                </c:pt>
                <c:pt idx="31">
                  <c:v>3.86</c:v>
                </c:pt>
                <c:pt idx="32">
                  <c:v>3.86</c:v>
                </c:pt>
                <c:pt idx="33">
                  <c:v>3.86</c:v>
                </c:pt>
                <c:pt idx="34">
                  <c:v>3.86</c:v>
                </c:pt>
                <c:pt idx="35">
                  <c:v>3.86</c:v>
                </c:pt>
                <c:pt idx="36">
                  <c:v>3.86</c:v>
                </c:pt>
                <c:pt idx="37">
                  <c:v>3.86</c:v>
                </c:pt>
                <c:pt idx="38">
                  <c:v>3.85</c:v>
                </c:pt>
                <c:pt idx="39">
                  <c:v>3.85</c:v>
                </c:pt>
                <c:pt idx="40">
                  <c:v>3.85</c:v>
                </c:pt>
              </c:numCache>
            </c:numRef>
          </c:val>
          <c:extLst xmlns:c16r2="http://schemas.microsoft.com/office/drawing/2015/06/chart">
            <c:ext xmlns:c16="http://schemas.microsoft.com/office/drawing/2014/chart" uri="{C3380CC4-5D6E-409C-BE32-E72D297353CC}">
              <c16:uniqueId val="{00000003-9B7D-4BBE-96E2-1EDF6B29F18B}"/>
            </c:ext>
          </c:extLst>
        </c:ser>
        <c:ser>
          <c:idx val="4"/>
          <c:order val="4"/>
          <c:tx>
            <c:strRef>
              <c:f>'Revised GHG Data'!$A$17</c:f>
              <c:strCache>
                <c:ptCount val="1"/>
                <c:pt idx="0">
                  <c:v>Industrial</c:v>
                </c:pt>
              </c:strCache>
            </c:strRef>
          </c:tx>
          <c:spPr>
            <a:solidFill>
              <a:schemeClr val="accent5"/>
            </a:solidFill>
            <a:ln>
              <a:noFill/>
            </a:ln>
            <a:effectLst/>
          </c:spPr>
          <c:cat>
            <c:numRef>
              <c:f>'Revised GHG Data'!$B$13:$AP$13</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'Revised GHG Data'!$B$17:$AP$17</c:f>
              <c:numCache>
                <c:formatCode>General</c:formatCode>
                <c:ptCount val="41"/>
                <c:pt idx="0">
                  <c:v>2.0099999999999998</c:v>
                </c:pt>
                <c:pt idx="1">
                  <c:v>2.09</c:v>
                </c:pt>
                <c:pt idx="2">
                  <c:v>1.97</c:v>
                </c:pt>
                <c:pt idx="3">
                  <c:v>2.48</c:v>
                </c:pt>
                <c:pt idx="4">
                  <c:v>2.2400000000000002</c:v>
                </c:pt>
                <c:pt idx="5">
                  <c:v>2.27</c:v>
                </c:pt>
                <c:pt idx="6">
                  <c:v>2.29</c:v>
                </c:pt>
                <c:pt idx="7">
                  <c:v>2.3199999999999998</c:v>
                </c:pt>
                <c:pt idx="8">
                  <c:v>2.35</c:v>
                </c:pt>
                <c:pt idx="9">
                  <c:v>2.38</c:v>
                </c:pt>
                <c:pt idx="10">
                  <c:v>2.41</c:v>
                </c:pt>
                <c:pt idx="11">
                  <c:v>2.44</c:v>
                </c:pt>
                <c:pt idx="12">
                  <c:v>2.4700000000000002</c:v>
                </c:pt>
                <c:pt idx="13">
                  <c:v>2.5</c:v>
                </c:pt>
                <c:pt idx="14">
                  <c:v>2.5299999999999998</c:v>
                </c:pt>
                <c:pt idx="15">
                  <c:v>2.56</c:v>
                </c:pt>
                <c:pt idx="16">
                  <c:v>2.59</c:v>
                </c:pt>
                <c:pt idx="17">
                  <c:v>2.62</c:v>
                </c:pt>
                <c:pt idx="18">
                  <c:v>2.65</c:v>
                </c:pt>
                <c:pt idx="19">
                  <c:v>2.68</c:v>
                </c:pt>
                <c:pt idx="20">
                  <c:v>2.71</c:v>
                </c:pt>
                <c:pt idx="21">
                  <c:v>2.74</c:v>
                </c:pt>
                <c:pt idx="22">
                  <c:v>2.77</c:v>
                </c:pt>
                <c:pt idx="23">
                  <c:v>2.8</c:v>
                </c:pt>
                <c:pt idx="24">
                  <c:v>2.83</c:v>
                </c:pt>
                <c:pt idx="25">
                  <c:v>2.87</c:v>
                </c:pt>
                <c:pt idx="26">
                  <c:v>2.9</c:v>
                </c:pt>
                <c:pt idx="27">
                  <c:v>2.93</c:v>
                </c:pt>
                <c:pt idx="28">
                  <c:v>2.96</c:v>
                </c:pt>
                <c:pt idx="29">
                  <c:v>2.99</c:v>
                </c:pt>
                <c:pt idx="30">
                  <c:v>3.03</c:v>
                </c:pt>
                <c:pt idx="31">
                  <c:v>3.06</c:v>
                </c:pt>
                <c:pt idx="32">
                  <c:v>3.09</c:v>
                </c:pt>
                <c:pt idx="33">
                  <c:v>3.12</c:v>
                </c:pt>
                <c:pt idx="34">
                  <c:v>3.16</c:v>
                </c:pt>
                <c:pt idx="35">
                  <c:v>3.19</c:v>
                </c:pt>
                <c:pt idx="36">
                  <c:v>3.22</c:v>
                </c:pt>
                <c:pt idx="37">
                  <c:v>3.26</c:v>
                </c:pt>
                <c:pt idx="38">
                  <c:v>3.29</c:v>
                </c:pt>
                <c:pt idx="39">
                  <c:v>3.32</c:v>
                </c:pt>
                <c:pt idx="40">
                  <c:v>3.36</c:v>
                </c:pt>
              </c:numCache>
            </c:numRef>
          </c:val>
          <c:extLst xmlns:c16r2="http://schemas.microsoft.com/office/drawing/2015/06/chart">
            <c:ext xmlns:c16="http://schemas.microsoft.com/office/drawing/2014/chart" uri="{C3380CC4-5D6E-409C-BE32-E72D297353CC}">
              <c16:uniqueId val="{00000004-9B7D-4BBE-96E2-1EDF6B29F18B}"/>
            </c:ext>
          </c:extLst>
        </c:ser>
        <c:ser>
          <c:idx val="5"/>
          <c:order val="5"/>
          <c:tx>
            <c:strRef>
              <c:f>'Revised GHG Data'!$A$20</c:f>
              <c:strCache>
                <c:ptCount val="1"/>
                <c:pt idx="0">
                  <c:v>Waste</c:v>
                </c:pt>
              </c:strCache>
            </c:strRef>
          </c:tx>
          <c:spPr>
            <a:solidFill>
              <a:schemeClr val="accent6"/>
            </a:solidFill>
            <a:ln>
              <a:noFill/>
            </a:ln>
            <a:effectLst/>
          </c:spPr>
          <c:cat>
            <c:numRef>
              <c:f>'Revised GHG Data'!$B$13:$AP$13</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'Revised GHG Data'!$B$20:$AP$20</c:f>
              <c:numCache>
                <c:formatCode>General</c:formatCode>
                <c:ptCount val="41"/>
                <c:pt idx="0">
                  <c:v>2.42</c:v>
                </c:pt>
                <c:pt idx="1">
                  <c:v>2.4700000000000002</c:v>
                </c:pt>
                <c:pt idx="2">
                  <c:v>2.46</c:v>
                </c:pt>
                <c:pt idx="3">
                  <c:v>2.44</c:v>
                </c:pt>
                <c:pt idx="4">
                  <c:v>2.44</c:v>
                </c:pt>
                <c:pt idx="5">
                  <c:v>2.44</c:v>
                </c:pt>
                <c:pt idx="6">
                  <c:v>2.44</c:v>
                </c:pt>
                <c:pt idx="7">
                  <c:v>2.44</c:v>
                </c:pt>
                <c:pt idx="8">
                  <c:v>2.44</c:v>
                </c:pt>
                <c:pt idx="9">
                  <c:v>2.44</c:v>
                </c:pt>
                <c:pt idx="10">
                  <c:v>2.44</c:v>
                </c:pt>
                <c:pt idx="11">
                  <c:v>2.44</c:v>
                </c:pt>
                <c:pt idx="12">
                  <c:v>2.44</c:v>
                </c:pt>
                <c:pt idx="13">
                  <c:v>2.44</c:v>
                </c:pt>
                <c:pt idx="14">
                  <c:v>2.44</c:v>
                </c:pt>
                <c:pt idx="15">
                  <c:v>2.44</c:v>
                </c:pt>
                <c:pt idx="16">
                  <c:v>2.44</c:v>
                </c:pt>
                <c:pt idx="17">
                  <c:v>2.44</c:v>
                </c:pt>
                <c:pt idx="18">
                  <c:v>2.44</c:v>
                </c:pt>
                <c:pt idx="19">
                  <c:v>2.44</c:v>
                </c:pt>
                <c:pt idx="20">
                  <c:v>2.44</c:v>
                </c:pt>
                <c:pt idx="21">
                  <c:v>2.44</c:v>
                </c:pt>
                <c:pt idx="22">
                  <c:v>2.44</c:v>
                </c:pt>
                <c:pt idx="23">
                  <c:v>2.44</c:v>
                </c:pt>
                <c:pt idx="24">
                  <c:v>2.44</c:v>
                </c:pt>
                <c:pt idx="25">
                  <c:v>2.44</c:v>
                </c:pt>
                <c:pt idx="26">
                  <c:v>2.44</c:v>
                </c:pt>
                <c:pt idx="27">
                  <c:v>2.44</c:v>
                </c:pt>
                <c:pt idx="28">
                  <c:v>2.44</c:v>
                </c:pt>
                <c:pt idx="29">
                  <c:v>2.44</c:v>
                </c:pt>
                <c:pt idx="30">
                  <c:v>2.44</c:v>
                </c:pt>
                <c:pt idx="31">
                  <c:v>2.44</c:v>
                </c:pt>
                <c:pt idx="32">
                  <c:v>2.44</c:v>
                </c:pt>
                <c:pt idx="33">
                  <c:v>2.44</c:v>
                </c:pt>
                <c:pt idx="34">
                  <c:v>2.44</c:v>
                </c:pt>
                <c:pt idx="35">
                  <c:v>2.44</c:v>
                </c:pt>
                <c:pt idx="36">
                  <c:v>2.44</c:v>
                </c:pt>
                <c:pt idx="37">
                  <c:v>2.44</c:v>
                </c:pt>
                <c:pt idx="38">
                  <c:v>2.44</c:v>
                </c:pt>
                <c:pt idx="39">
                  <c:v>2.44</c:v>
                </c:pt>
                <c:pt idx="40">
                  <c:v>2.44</c:v>
                </c:pt>
              </c:numCache>
            </c:numRef>
          </c:val>
          <c:extLst xmlns:c16r2="http://schemas.microsoft.com/office/drawing/2015/06/chart">
            <c:ext xmlns:c16="http://schemas.microsoft.com/office/drawing/2014/chart" uri="{C3380CC4-5D6E-409C-BE32-E72D297353CC}">
              <c16:uniqueId val="{00000005-9B7D-4BBE-96E2-1EDF6B29F18B}"/>
            </c:ext>
          </c:extLst>
        </c:ser>
        <c:ser>
          <c:idx val="6"/>
          <c:order val="6"/>
          <c:tx>
            <c:strRef>
              <c:f>'Revised GHG Data'!$A$21</c:f>
              <c:strCache>
                <c:ptCount val="1"/>
                <c:pt idx="0">
                  <c:v>Industrial Processes</c:v>
                </c:pt>
              </c:strCache>
            </c:strRef>
          </c:tx>
          <c:spPr>
            <a:solidFill>
              <a:schemeClr val="accent1">
                <a:lumMod val="60000"/>
              </a:schemeClr>
            </a:solidFill>
            <a:ln>
              <a:noFill/>
            </a:ln>
            <a:effectLst/>
          </c:spPr>
          <c:cat>
            <c:numRef>
              <c:f>'Revised GHG Data'!$B$13:$AP$13</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'Revised GHG Data'!$B$21:$AP$21</c:f>
              <c:numCache>
                <c:formatCode>General</c:formatCode>
                <c:ptCount val="41"/>
                <c:pt idx="0">
                  <c:v>2.02</c:v>
                </c:pt>
                <c:pt idx="1">
                  <c:v>2.0499999999999998</c:v>
                </c:pt>
                <c:pt idx="2">
                  <c:v>2.09</c:v>
                </c:pt>
                <c:pt idx="3">
                  <c:v>2.13</c:v>
                </c:pt>
                <c:pt idx="4">
                  <c:v>2.13</c:v>
                </c:pt>
                <c:pt idx="5">
                  <c:v>2.13</c:v>
                </c:pt>
                <c:pt idx="6">
                  <c:v>2.13</c:v>
                </c:pt>
                <c:pt idx="7">
                  <c:v>2.13</c:v>
                </c:pt>
                <c:pt idx="8">
                  <c:v>2.13</c:v>
                </c:pt>
                <c:pt idx="9">
                  <c:v>2.13</c:v>
                </c:pt>
                <c:pt idx="10">
                  <c:v>2.13</c:v>
                </c:pt>
                <c:pt idx="11">
                  <c:v>2.13</c:v>
                </c:pt>
                <c:pt idx="12">
                  <c:v>2.13</c:v>
                </c:pt>
                <c:pt idx="13">
                  <c:v>2.13</c:v>
                </c:pt>
                <c:pt idx="14">
                  <c:v>2.13</c:v>
                </c:pt>
                <c:pt idx="15">
                  <c:v>2.13</c:v>
                </c:pt>
                <c:pt idx="16">
                  <c:v>2.13</c:v>
                </c:pt>
                <c:pt idx="17">
                  <c:v>2.13</c:v>
                </c:pt>
                <c:pt idx="18">
                  <c:v>2.13</c:v>
                </c:pt>
                <c:pt idx="19">
                  <c:v>2.13</c:v>
                </c:pt>
                <c:pt idx="20">
                  <c:v>2.13</c:v>
                </c:pt>
                <c:pt idx="21">
                  <c:v>2.13</c:v>
                </c:pt>
                <c:pt idx="22">
                  <c:v>2.13</c:v>
                </c:pt>
                <c:pt idx="23">
                  <c:v>2.13</c:v>
                </c:pt>
                <c:pt idx="24">
                  <c:v>2.13</c:v>
                </c:pt>
                <c:pt idx="25">
                  <c:v>2.13</c:v>
                </c:pt>
                <c:pt idx="26">
                  <c:v>2.13</c:v>
                </c:pt>
                <c:pt idx="27">
                  <c:v>2.13</c:v>
                </c:pt>
                <c:pt idx="28">
                  <c:v>2.13</c:v>
                </c:pt>
                <c:pt idx="29">
                  <c:v>2.13</c:v>
                </c:pt>
                <c:pt idx="30">
                  <c:v>2.13</c:v>
                </c:pt>
                <c:pt idx="31">
                  <c:v>2.13</c:v>
                </c:pt>
                <c:pt idx="32">
                  <c:v>2.13</c:v>
                </c:pt>
                <c:pt idx="33">
                  <c:v>2.13</c:v>
                </c:pt>
                <c:pt idx="34">
                  <c:v>2.13</c:v>
                </c:pt>
                <c:pt idx="35">
                  <c:v>2.13</c:v>
                </c:pt>
                <c:pt idx="36">
                  <c:v>2.13</c:v>
                </c:pt>
                <c:pt idx="37">
                  <c:v>2.13</c:v>
                </c:pt>
                <c:pt idx="38">
                  <c:v>2.13</c:v>
                </c:pt>
                <c:pt idx="39">
                  <c:v>2.13</c:v>
                </c:pt>
                <c:pt idx="40">
                  <c:v>2.13</c:v>
                </c:pt>
              </c:numCache>
            </c:numRef>
          </c:val>
          <c:extLst xmlns:c16r2="http://schemas.microsoft.com/office/drawing/2015/06/chart">
            <c:ext xmlns:c16="http://schemas.microsoft.com/office/drawing/2014/chart" uri="{C3380CC4-5D6E-409C-BE32-E72D297353CC}">
              <c16:uniqueId val="{00000006-9B7D-4BBE-96E2-1EDF6B29F18B}"/>
            </c:ext>
          </c:extLst>
        </c:ser>
        <c:ser>
          <c:idx val="8"/>
          <c:order val="7"/>
          <c:tx>
            <c:strRef>
              <c:f>'Revised GHG Data'!$A$19</c:f>
              <c:strCache>
                <c:ptCount val="1"/>
                <c:pt idx="0">
                  <c:v>Agriculture</c:v>
                </c:pt>
              </c:strCache>
            </c:strRef>
          </c:tx>
          <c:spPr>
            <a:solidFill>
              <a:schemeClr val="accent3">
                <a:lumMod val="60000"/>
              </a:schemeClr>
            </a:solidFill>
            <a:ln>
              <a:noFill/>
            </a:ln>
            <a:effectLst/>
          </c:spPr>
          <c:cat>
            <c:numRef>
              <c:f>'Revised GHG Data'!$B$13:$AP$13</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'Revised GHG Data'!$B$19:$AP$19</c:f>
              <c:numCache>
                <c:formatCode>General</c:formatCode>
                <c:ptCount val="41"/>
                <c:pt idx="0">
                  <c:v>0.35</c:v>
                </c:pt>
                <c:pt idx="1">
                  <c:v>0.28999999999999998</c:v>
                </c:pt>
                <c:pt idx="2">
                  <c:v>0.28999999999999998</c:v>
                </c:pt>
                <c:pt idx="3">
                  <c:v>0.27</c:v>
                </c:pt>
                <c:pt idx="4">
                  <c:v>0.32</c:v>
                </c:pt>
                <c:pt idx="5">
                  <c:v>0.32</c:v>
                </c:pt>
                <c:pt idx="6">
                  <c:v>0.32</c:v>
                </c:pt>
                <c:pt idx="7">
                  <c:v>0.32</c:v>
                </c:pt>
                <c:pt idx="8">
                  <c:v>0.32</c:v>
                </c:pt>
                <c:pt idx="9">
                  <c:v>0.33</c:v>
                </c:pt>
                <c:pt idx="10">
                  <c:v>0.33</c:v>
                </c:pt>
                <c:pt idx="11">
                  <c:v>0.33</c:v>
                </c:pt>
                <c:pt idx="12">
                  <c:v>0.33</c:v>
                </c:pt>
                <c:pt idx="13">
                  <c:v>0.33</c:v>
                </c:pt>
                <c:pt idx="14">
                  <c:v>0.33</c:v>
                </c:pt>
                <c:pt idx="15">
                  <c:v>0.33</c:v>
                </c:pt>
                <c:pt idx="16">
                  <c:v>0.33</c:v>
                </c:pt>
                <c:pt idx="17">
                  <c:v>0.33</c:v>
                </c:pt>
                <c:pt idx="18">
                  <c:v>0.33</c:v>
                </c:pt>
                <c:pt idx="19">
                  <c:v>0.33</c:v>
                </c:pt>
                <c:pt idx="20">
                  <c:v>0.34</c:v>
                </c:pt>
                <c:pt idx="21">
                  <c:v>0.34</c:v>
                </c:pt>
                <c:pt idx="22">
                  <c:v>0.34</c:v>
                </c:pt>
                <c:pt idx="23">
                  <c:v>0.34</c:v>
                </c:pt>
                <c:pt idx="24">
                  <c:v>0.34</c:v>
                </c:pt>
                <c:pt idx="25">
                  <c:v>0.34</c:v>
                </c:pt>
                <c:pt idx="26">
                  <c:v>0.34</c:v>
                </c:pt>
                <c:pt idx="27">
                  <c:v>0.34</c:v>
                </c:pt>
                <c:pt idx="28">
                  <c:v>0.34</c:v>
                </c:pt>
                <c:pt idx="29">
                  <c:v>0.34</c:v>
                </c:pt>
                <c:pt idx="30">
                  <c:v>0.35</c:v>
                </c:pt>
                <c:pt idx="31">
                  <c:v>0.35</c:v>
                </c:pt>
                <c:pt idx="32">
                  <c:v>0.35</c:v>
                </c:pt>
                <c:pt idx="33">
                  <c:v>0.35</c:v>
                </c:pt>
                <c:pt idx="34">
                  <c:v>0.35</c:v>
                </c:pt>
                <c:pt idx="35">
                  <c:v>0.35</c:v>
                </c:pt>
                <c:pt idx="36">
                  <c:v>0.35</c:v>
                </c:pt>
                <c:pt idx="37">
                  <c:v>0.35</c:v>
                </c:pt>
                <c:pt idx="38">
                  <c:v>0.35</c:v>
                </c:pt>
                <c:pt idx="39">
                  <c:v>0.35</c:v>
                </c:pt>
                <c:pt idx="40">
                  <c:v>0.36</c:v>
                </c:pt>
              </c:numCache>
            </c:numRef>
          </c:val>
          <c:extLst xmlns:c16r2="http://schemas.microsoft.com/office/drawing/2015/06/chart">
            <c:ext xmlns:c16="http://schemas.microsoft.com/office/drawing/2014/chart" uri="{C3380CC4-5D6E-409C-BE32-E72D297353CC}">
              <c16:uniqueId val="{00000007-9B7D-4BBE-96E2-1EDF6B29F18B}"/>
            </c:ext>
          </c:extLst>
        </c:ser>
        <c:ser>
          <c:idx val="7"/>
          <c:order val="8"/>
          <c:tx>
            <c:strRef>
              <c:f>'Revised GHG Data'!$A$22</c:f>
              <c:strCache>
                <c:ptCount val="1"/>
                <c:pt idx="0">
                  <c:v>Other Non Energy</c:v>
                </c:pt>
              </c:strCache>
            </c:strRef>
          </c:tx>
          <c:spPr>
            <a:solidFill>
              <a:schemeClr val="accent2">
                <a:lumMod val="60000"/>
              </a:schemeClr>
            </a:solidFill>
            <a:ln>
              <a:noFill/>
            </a:ln>
            <a:effectLst/>
          </c:spPr>
          <c:cat>
            <c:numRef>
              <c:f>'Revised GHG Data'!$B$13:$AP$13</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'Revised GHG Data'!$B$22:$AP$22</c:f>
              <c:numCache>
                <c:formatCode>General</c:formatCode>
                <c:ptCount val="41"/>
                <c:pt idx="0">
                  <c:v>0.39</c:v>
                </c:pt>
                <c:pt idx="1">
                  <c:v>0.37</c:v>
                </c:pt>
                <c:pt idx="2">
                  <c:v>0.36</c:v>
                </c:pt>
                <c:pt idx="3">
                  <c:v>0.32</c:v>
                </c:pt>
                <c:pt idx="4">
                  <c:v>0.31</c:v>
                </c:pt>
                <c:pt idx="5">
                  <c:v>0.3</c:v>
                </c:pt>
                <c:pt idx="6">
                  <c:v>0.3</c:v>
                </c:pt>
                <c:pt idx="7">
                  <c:v>0.3</c:v>
                </c:pt>
                <c:pt idx="8">
                  <c:v>0.3</c:v>
                </c:pt>
                <c:pt idx="9">
                  <c:v>0.3</c:v>
                </c:pt>
                <c:pt idx="10">
                  <c:v>0.28999999999999998</c:v>
                </c:pt>
                <c:pt idx="11">
                  <c:v>0.28999999999999998</c:v>
                </c:pt>
                <c:pt idx="12">
                  <c:v>0.28999999999999998</c:v>
                </c:pt>
                <c:pt idx="13">
                  <c:v>0.28999999999999998</c:v>
                </c:pt>
                <c:pt idx="14">
                  <c:v>0.28000000000000003</c:v>
                </c:pt>
                <c:pt idx="15">
                  <c:v>0.28000000000000003</c:v>
                </c:pt>
                <c:pt idx="16">
                  <c:v>0.28000000000000003</c:v>
                </c:pt>
                <c:pt idx="17">
                  <c:v>0.28000000000000003</c:v>
                </c:pt>
                <c:pt idx="18">
                  <c:v>0.28000000000000003</c:v>
                </c:pt>
                <c:pt idx="19">
                  <c:v>0.21</c:v>
                </c:pt>
                <c:pt idx="20">
                  <c:v>0.21</c:v>
                </c:pt>
                <c:pt idx="21">
                  <c:v>0.21</c:v>
                </c:pt>
                <c:pt idx="22">
                  <c:v>0.2</c:v>
                </c:pt>
                <c:pt idx="23">
                  <c:v>0.19</c:v>
                </c:pt>
                <c:pt idx="24">
                  <c:v>0.19</c:v>
                </c:pt>
                <c:pt idx="25">
                  <c:v>0.18</c:v>
                </c:pt>
                <c:pt idx="26">
                  <c:v>0.18</c:v>
                </c:pt>
                <c:pt idx="27">
                  <c:v>0.17</c:v>
                </c:pt>
                <c:pt idx="28">
                  <c:v>0.17</c:v>
                </c:pt>
                <c:pt idx="29">
                  <c:v>0.16</c:v>
                </c:pt>
                <c:pt idx="30">
                  <c:v>0.16</c:v>
                </c:pt>
                <c:pt idx="31">
                  <c:v>0.15</c:v>
                </c:pt>
                <c:pt idx="32">
                  <c:v>0.15</c:v>
                </c:pt>
                <c:pt idx="33">
                  <c:v>0.14000000000000001</c:v>
                </c:pt>
                <c:pt idx="34">
                  <c:v>0.14000000000000001</c:v>
                </c:pt>
                <c:pt idx="35">
                  <c:v>0.13</c:v>
                </c:pt>
                <c:pt idx="36">
                  <c:v>0.13</c:v>
                </c:pt>
                <c:pt idx="37">
                  <c:v>0.13</c:v>
                </c:pt>
                <c:pt idx="38">
                  <c:v>0.12</c:v>
                </c:pt>
                <c:pt idx="39">
                  <c:v>0.12</c:v>
                </c:pt>
                <c:pt idx="40">
                  <c:v>0.11</c:v>
                </c:pt>
              </c:numCache>
            </c:numRef>
          </c:val>
          <c:extLst xmlns:c16r2="http://schemas.microsoft.com/office/drawing/2015/06/chart">
            <c:ext xmlns:c16="http://schemas.microsoft.com/office/drawing/2014/chart" uri="{C3380CC4-5D6E-409C-BE32-E72D297353CC}">
              <c16:uniqueId val="{00000008-9B7D-4BBE-96E2-1EDF6B29F18B}"/>
            </c:ext>
          </c:extLst>
        </c:ser>
        <c:dLbls>
          <c:showLegendKey val="0"/>
          <c:showVal val="0"/>
          <c:showCatName val="0"/>
          <c:showSerName val="0"/>
          <c:showPercent val="0"/>
          <c:showBubbleSize val="0"/>
        </c:dLbls>
        <c:axId val="832765712"/>
        <c:axId val="832753200"/>
      </c:areaChart>
      <c:catAx>
        <c:axId val="8327657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32753200"/>
        <c:crossesAt val="0"/>
        <c:auto val="0"/>
        <c:lblAlgn val="ctr"/>
        <c:lblOffset val="100"/>
        <c:tickLblSkip val="5"/>
        <c:noMultiLvlLbl val="0"/>
      </c:catAx>
      <c:valAx>
        <c:axId val="832753200"/>
        <c:scaling>
          <c:orientation val="minMax"/>
          <c:max val="5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MMTCO2e</a:t>
                </a:r>
              </a:p>
            </c:rich>
          </c:tx>
          <c:layout>
            <c:manualLayout>
              <c:xMode val="edge"/>
              <c:yMode val="edge"/>
              <c:x val="0"/>
              <c:y val="0.361847578481957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832765712"/>
        <c:crosses val="autoZero"/>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1A65EB5-E633-4D74-A6BC-AB7358934587}" type="datetimeFigureOut">
              <a:rPr lang="en-US" smtClean="0"/>
              <a:pPr/>
              <a:t>6/14/2018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CE86824-F26C-40AD-88F9-2916C212465D}" type="slidenum">
              <a:rPr lang="en-US" smtClean="0"/>
              <a:pPr/>
              <a:t>‹#›</a:t>
            </a:fld>
            <a:endParaRPr lang="en-US"/>
          </a:p>
        </p:txBody>
      </p:sp>
    </p:spTree>
    <p:extLst>
      <p:ext uri="{BB962C8B-B14F-4D97-AF65-F5344CB8AC3E}">
        <p14:creationId xmlns:p14="http://schemas.microsoft.com/office/powerpoint/2010/main" val="1713286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F4D7BCE-6DE3-8447-965D-E20241671F30}" type="datetimeFigureOut">
              <a:rPr lang="en-US" smtClean="0"/>
              <a:pPr/>
              <a:t>6/14/2018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1833D0C-89BA-1343-8D82-6CC6D00BBD59}" type="slidenum">
              <a:rPr lang="en-US" smtClean="0"/>
              <a:pPr/>
              <a:t>‹#›</a:t>
            </a:fld>
            <a:endParaRPr lang="en-US"/>
          </a:p>
        </p:txBody>
      </p:sp>
    </p:spTree>
    <p:extLst>
      <p:ext uri="{BB962C8B-B14F-4D97-AF65-F5344CB8AC3E}">
        <p14:creationId xmlns:p14="http://schemas.microsoft.com/office/powerpoint/2010/main" val="1946377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epa.gov/otaq/cafr.htm"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law.cornell.edu/uscode/text/42/7507"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33D0C-89BA-1343-8D82-6CC6D00BBD59}" type="slidenum">
              <a:rPr lang="en-US" smtClean="0"/>
              <a:pPr/>
              <a:t>1</a:t>
            </a:fld>
            <a:endParaRPr lang="en-US"/>
          </a:p>
        </p:txBody>
      </p:sp>
    </p:spTree>
    <p:extLst>
      <p:ext uri="{BB962C8B-B14F-4D97-AF65-F5344CB8AC3E}">
        <p14:creationId xmlns:p14="http://schemas.microsoft.com/office/powerpoint/2010/main" val="1914122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while the other sectors are expected to see their GHG emissions go down in the future, transportation remains relatively steady.</a:t>
            </a:r>
          </a:p>
        </p:txBody>
      </p:sp>
      <p:sp>
        <p:nvSpPr>
          <p:cNvPr id="4" name="Slide Number Placeholder 3"/>
          <p:cNvSpPr>
            <a:spLocks noGrp="1"/>
          </p:cNvSpPr>
          <p:nvPr>
            <p:ph type="sldNum" sz="quarter" idx="10"/>
          </p:nvPr>
        </p:nvSpPr>
        <p:spPr/>
        <p:txBody>
          <a:bodyPr/>
          <a:lstStyle/>
          <a:p>
            <a:fld id="{71833D0C-89BA-1343-8D82-6CC6D00BBD59}" type="slidenum">
              <a:rPr lang="en-US" smtClean="0"/>
              <a:pPr/>
              <a:t>10</a:t>
            </a:fld>
            <a:endParaRPr lang="en-US"/>
          </a:p>
        </p:txBody>
      </p:sp>
    </p:spTree>
    <p:extLst>
      <p:ext uri="{BB962C8B-B14F-4D97-AF65-F5344CB8AC3E}">
        <p14:creationId xmlns:p14="http://schemas.microsoft.com/office/powerpoint/2010/main" val="1293529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Beyond our climate goals – which are substantial and driving forces in many New England states, why else would you modernize and clean our transportation system?</a:t>
            </a:r>
          </a:p>
        </p:txBody>
      </p:sp>
      <p:sp>
        <p:nvSpPr>
          <p:cNvPr id="4" name="Slide Number Placeholder 3"/>
          <p:cNvSpPr>
            <a:spLocks noGrp="1"/>
          </p:cNvSpPr>
          <p:nvPr>
            <p:ph type="sldNum" sz="quarter" idx="10"/>
          </p:nvPr>
        </p:nvSpPr>
        <p:spPr/>
        <p:txBody>
          <a:bodyPr/>
          <a:lstStyle/>
          <a:p>
            <a:fld id="{71833D0C-89BA-1343-8D82-6CC6D00BBD59}" type="slidenum">
              <a:rPr lang="en-US" smtClean="0"/>
              <a:pPr/>
              <a:t>11</a:t>
            </a:fld>
            <a:endParaRPr lang="en-US"/>
          </a:p>
        </p:txBody>
      </p:sp>
    </p:spTree>
    <p:extLst>
      <p:ext uri="{BB962C8B-B14F-4D97-AF65-F5344CB8AC3E}">
        <p14:creationId xmlns:p14="http://schemas.microsoft.com/office/powerpoint/2010/main" val="1694600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833D0C-89BA-1343-8D82-6CC6D00BBD59}" type="slidenum">
              <a:rPr lang="en-US" smtClean="0"/>
              <a:pPr/>
              <a:t>12</a:t>
            </a:fld>
            <a:endParaRPr lang="en-US"/>
          </a:p>
        </p:txBody>
      </p:sp>
    </p:spTree>
    <p:extLst>
      <p:ext uri="{BB962C8B-B14F-4D97-AF65-F5344CB8AC3E}">
        <p14:creationId xmlns:p14="http://schemas.microsoft.com/office/powerpoint/2010/main" val="3446241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33D0C-89BA-1343-8D82-6CC6D00BBD59}" type="slidenum">
              <a:rPr lang="en-US" smtClean="0"/>
              <a:pPr/>
              <a:t>13</a:t>
            </a:fld>
            <a:endParaRPr lang="en-US"/>
          </a:p>
        </p:txBody>
      </p:sp>
    </p:spTree>
    <p:extLst>
      <p:ext uri="{BB962C8B-B14F-4D97-AF65-F5344CB8AC3E}">
        <p14:creationId xmlns:p14="http://schemas.microsoft.com/office/powerpoint/2010/main" val="3607184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leave you with this quote – which I</a:t>
            </a:r>
            <a:r>
              <a:rPr lang="en-US" baseline="0" dirty="0"/>
              <a:t> use fairly frequently when discussing climate change – it is from President Obama’s farewell </a:t>
            </a:r>
            <a:r>
              <a:rPr lang="en-US" baseline="0" dirty="0" smtClean="0"/>
              <a:t>address </a:t>
            </a:r>
            <a:r>
              <a:rPr lang="en-US" baseline="0" dirty="0"/>
              <a:t>to the nation in </a:t>
            </a:r>
            <a:r>
              <a:rPr lang="en-US" baseline="0" dirty="0" smtClean="0"/>
              <a:t>Chicago </a:t>
            </a:r>
            <a:r>
              <a:rPr lang="en-US" baseline="0" smtClean="0"/>
              <a:t>on January 10, 2017:</a:t>
            </a:r>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solidFill>
                  <a:srgbClr val="000000"/>
                </a:solidFill>
              </a:rPr>
              <a:t>…without bolder action, our children won’t have time to debate the existence of climate change; they’ll be busy dealing with its effects: environmental disasters, economic disruptions, and waves of climate refugees seeking sanctuary. Now, we can and should argue about the best approach to the problem.  But to simply deny the problem not only betrays future generations; it betrays the essential spirit of innovation and practical problem-solving that guided our Founders.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a:solidFill>
                <a:srgbClr val="000000"/>
              </a:solidFill>
            </a:endParaRPr>
          </a:p>
          <a:p>
            <a:r>
              <a:rPr lang="en-US" dirty="0"/>
              <a:t>Bold action, and innovation and problem solving are hallmarks of the transportation sector…. In many ways, I am most optimistic about this sector and its ability to mitigate greenhouse gas emissions, because of the truly spectacular technologies that are on the horizon, and people’s love of the latest and greatest cars.</a:t>
            </a:r>
          </a:p>
        </p:txBody>
      </p:sp>
      <p:sp>
        <p:nvSpPr>
          <p:cNvPr id="4" name="Slide Number Placeholder 3"/>
          <p:cNvSpPr>
            <a:spLocks noGrp="1"/>
          </p:cNvSpPr>
          <p:nvPr>
            <p:ph type="sldNum" sz="quarter" idx="10"/>
          </p:nvPr>
        </p:nvSpPr>
        <p:spPr/>
        <p:txBody>
          <a:bodyPr/>
          <a:lstStyle/>
          <a:p>
            <a:fld id="{71833D0C-89BA-1343-8D82-6CC6D00BBD59}" type="slidenum">
              <a:rPr lang="en-US" smtClean="0"/>
              <a:pPr/>
              <a:t>14</a:t>
            </a:fld>
            <a:endParaRPr lang="en-US"/>
          </a:p>
        </p:txBody>
      </p:sp>
    </p:spTree>
    <p:extLst>
      <p:ext uri="{BB962C8B-B14F-4D97-AF65-F5344CB8AC3E}">
        <p14:creationId xmlns:p14="http://schemas.microsoft.com/office/powerpoint/2010/main" val="1714852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is often what people think of when they think of Connecticut.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As it turns out, my agency is responsible for many of the things from this postcard. From wildlife, fishing and state parks, to the forests, the clean water and air and more recently the energy policies that protect those things that make Connecticut’s way of life so special. </a:t>
            </a:r>
            <a:endParaRPr lang="en-US" dirty="0"/>
          </a:p>
          <a:p>
            <a:endParaRPr lang="en-US" dirty="0"/>
          </a:p>
        </p:txBody>
      </p:sp>
      <p:sp>
        <p:nvSpPr>
          <p:cNvPr id="4" name="Slide Number Placeholder 3"/>
          <p:cNvSpPr>
            <a:spLocks noGrp="1"/>
          </p:cNvSpPr>
          <p:nvPr>
            <p:ph type="sldNum" sz="quarter" idx="10"/>
          </p:nvPr>
        </p:nvSpPr>
        <p:spPr/>
        <p:txBody>
          <a:bodyPr/>
          <a:lstStyle/>
          <a:p>
            <a:fld id="{71833D0C-89BA-1343-8D82-6CC6D00BBD59}" type="slidenum">
              <a:rPr lang="en-US" smtClean="0"/>
              <a:pPr/>
              <a:t>2</a:t>
            </a:fld>
            <a:endParaRPr lang="en-US"/>
          </a:p>
        </p:txBody>
      </p:sp>
    </p:spTree>
    <p:extLst>
      <p:ext uri="{BB962C8B-B14F-4D97-AF65-F5344CB8AC3E}">
        <p14:creationId xmlns:p14="http://schemas.microsoft.com/office/powerpoint/2010/main" val="2781724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GC3, created in 2013 Governor Malloy, through executive order, created the Council, which is comprised of 15 members from state agencies, quasi-state agencies, businesses, and nonprofits.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 its first task, the council was charged to make a mid-term GHG reduction target recommendation that puts the state on a sustainable path to meet its Global Warming Solutions Act, which mandates the state reduce economy-wide emissions 80 percent below 2001 levels by 2050.</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After a thorough review of a variety of mitigation scenarios that drive down greenhouse gas emissions in the electric, building, and transportation sectors, the GC3, through consensus, recommended an economy-wide GHG reduction target of 45 percent below 2001 levels by 2030.  The General Assembly adopted this recommendation when it passed Senate Bill 7 in the legislative session that just ended.</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mid-term reduction target will place Connecticut on a linear downward trajectory from today’s GHG emissions to the 2050 target. </a:t>
            </a:r>
          </a:p>
          <a:p>
            <a:pPr lvl="0"/>
            <a:r>
              <a:rPr lang="en-US" sz="1200" kern="1200" dirty="0">
                <a:solidFill>
                  <a:schemeClr val="tx1"/>
                </a:solidFill>
                <a:effectLst/>
                <a:latin typeface="+mn-lt"/>
                <a:ea typeface="+mn-ea"/>
                <a:cs typeface="+mn-cs"/>
              </a:rPr>
              <a:t>The GC3’s attention has now turned to recommending policies that ensure the state meets its mid- and long-term greenhouse gas emission reduction targets. </a:t>
            </a:r>
          </a:p>
          <a:p>
            <a:pPr lvl="0"/>
            <a:endParaRPr lang="en-US" sz="1200" kern="1200" dirty="0">
              <a:solidFill>
                <a:schemeClr val="tx1"/>
              </a:solidFill>
              <a:effectLst/>
              <a:latin typeface="+mn-lt"/>
              <a:ea typeface="+mn-ea"/>
              <a:cs typeface="+mn-cs"/>
            </a:endParaRPr>
          </a:p>
          <a:p>
            <a:pPr lvl="0"/>
            <a:endParaRPr lang="en-US" sz="1200" b="1" u="sng" kern="1200" dirty="0">
              <a:solidFill>
                <a:schemeClr val="tx1"/>
              </a:solidFill>
              <a:effectLst/>
              <a:latin typeface="+mn-lt"/>
              <a:ea typeface="+mn-ea"/>
              <a:cs typeface="+mn-cs"/>
            </a:endParaRPr>
          </a:p>
          <a:p>
            <a:pPr lvl="0"/>
            <a:r>
              <a:rPr lang="en-US" sz="1200" b="1" u="sng" kern="1200" dirty="0">
                <a:solidFill>
                  <a:schemeClr val="tx1"/>
                </a:solidFill>
                <a:effectLst/>
                <a:latin typeface="+mn-lt"/>
                <a:ea typeface="+mn-ea"/>
                <a:cs typeface="+mn-cs"/>
              </a:rPr>
              <a:t>CT</a:t>
            </a:r>
            <a:r>
              <a:rPr lang="en-US" sz="1200" b="1" u="sng" kern="1200" baseline="0" dirty="0">
                <a:solidFill>
                  <a:schemeClr val="tx1"/>
                </a:solidFill>
                <a:effectLst/>
                <a:latin typeface="+mn-lt"/>
                <a:ea typeface="+mn-ea"/>
                <a:cs typeface="+mn-cs"/>
              </a:rPr>
              <a:t> Green Bank</a:t>
            </a:r>
          </a:p>
          <a:p>
            <a:pPr lvl="0"/>
            <a:endParaRPr lang="en-US" sz="1200" kern="1200" baseline="0" dirty="0">
              <a:solidFill>
                <a:schemeClr val="tx1"/>
              </a:solidFill>
              <a:effectLst/>
              <a:latin typeface="+mn-lt"/>
              <a:ea typeface="+mn-ea"/>
              <a:cs typeface="+mn-cs"/>
            </a:endParaRPr>
          </a:p>
          <a:p>
            <a:r>
              <a:rPr lang="en-US" sz="1200" dirty="0"/>
              <a:t>Before</a:t>
            </a:r>
            <a:r>
              <a:rPr lang="en-US" sz="1200" baseline="0" dirty="0"/>
              <a:t> I get too much further – I cannot talk about revolutionary ideas without talking about the Connecticut Green Bank…</a:t>
            </a:r>
          </a:p>
          <a:p>
            <a:endParaRPr lang="en-US" sz="1200" baseline="0" dirty="0"/>
          </a:p>
          <a:p>
            <a:r>
              <a:rPr lang="en-US" sz="1200" baseline="0" dirty="0"/>
              <a:t>The Connecticut Green Bank is the nation’s first green bank and has spurred the creation other green banks in other areas of the country.</a:t>
            </a:r>
          </a:p>
          <a:p>
            <a:endParaRPr lang="en-US" sz="1200" baseline="0" dirty="0"/>
          </a:p>
          <a:p>
            <a:r>
              <a:rPr lang="en-US" sz="1200" baseline="0" dirty="0"/>
              <a:t>It is has lead to increased deployment of renewables, support job growth and economic development.</a:t>
            </a:r>
          </a:p>
          <a:p>
            <a:endParaRPr lang="en-US" sz="1200" baseline="0" dirty="0"/>
          </a:p>
          <a:p>
            <a:r>
              <a:rPr lang="en-US" sz="1200" baseline="0" dirty="0"/>
              <a:t>Won Harvard Kennedy School Award for Innovation in Government. </a:t>
            </a:r>
          </a:p>
          <a:p>
            <a:pPr lvl="0"/>
            <a:endParaRPr lang="en-US" sz="1200" kern="1200" baseline="0" dirty="0">
              <a:solidFill>
                <a:schemeClr val="tx1"/>
              </a:solidFill>
              <a:effectLst/>
              <a:latin typeface="+mn-lt"/>
              <a:ea typeface="+mn-ea"/>
              <a:cs typeface="+mn-cs"/>
            </a:endParaRPr>
          </a:p>
          <a:p>
            <a:r>
              <a:rPr lang="en-US" sz="1200" dirty="0"/>
              <a:t>Nation’s First Green Bank</a:t>
            </a:r>
          </a:p>
          <a:p>
            <a:pPr lvl="1"/>
            <a:r>
              <a:rPr lang="en-US" sz="1200" dirty="0"/>
              <a:t>Supports Energy Strategy to Achieve Cleaner, Cheaper and More Reliable Energy</a:t>
            </a:r>
          </a:p>
          <a:p>
            <a:pPr lvl="1"/>
            <a:r>
              <a:rPr lang="en-US" sz="1200" dirty="0"/>
              <a:t>Supports Creating Jobs and Local Economic Development</a:t>
            </a:r>
          </a:p>
          <a:p>
            <a:pPr lvl="1"/>
            <a:r>
              <a:rPr lang="en-US" sz="1200" dirty="0"/>
              <a:t>Winner of Harvard Kennedy School Award for Innovation in Government</a:t>
            </a:r>
          </a:p>
          <a:p>
            <a:pPr lvl="0"/>
            <a:endParaRPr lang="en-US" sz="1200" b="0" kern="1200" baseline="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SB 9 –</a:t>
            </a:r>
            <a:r>
              <a:rPr lang="en-US" sz="1200" kern="1200" baseline="0" dirty="0">
                <a:solidFill>
                  <a:schemeClr val="tx1"/>
                </a:solidFill>
                <a:effectLst/>
                <a:latin typeface="+mn-lt"/>
                <a:ea typeface="+mn-ea"/>
                <a:cs typeface="+mn-cs"/>
              </a:rPr>
              <a:t> is a complimentary bill to SB 7 – focused on our energy future.</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sz="1200" dirty="0"/>
          </a:p>
        </p:txBody>
      </p:sp>
      <p:sp>
        <p:nvSpPr>
          <p:cNvPr id="4" name="Slide Number Placeholder 3"/>
          <p:cNvSpPr>
            <a:spLocks noGrp="1"/>
          </p:cNvSpPr>
          <p:nvPr>
            <p:ph type="sldNum" sz="quarter" idx="10"/>
          </p:nvPr>
        </p:nvSpPr>
        <p:spPr/>
        <p:txBody>
          <a:bodyPr/>
          <a:lstStyle/>
          <a:p>
            <a:fld id="{71833D0C-89BA-1343-8D82-6CC6D00BBD59}" type="slidenum">
              <a:rPr lang="en-US" smtClean="0"/>
              <a:pPr/>
              <a:t>3</a:t>
            </a:fld>
            <a:endParaRPr lang="en-US"/>
          </a:p>
        </p:txBody>
      </p:sp>
    </p:spTree>
    <p:extLst>
      <p:ext uri="{BB962C8B-B14F-4D97-AF65-F5344CB8AC3E}">
        <p14:creationId xmlns:p14="http://schemas.microsoft.com/office/powerpoint/2010/main" val="3999682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shown in these pie charts, the transportation sector is the single largest source of emissions in the state, contributing 36 percent, principally from the use of fossil fuels in passenger cars and light-duty trucks.</a:t>
            </a:r>
          </a:p>
          <a:p>
            <a:endParaRPr lang="en-US" dirty="0"/>
          </a:p>
          <a:p>
            <a:pPr lvl="0"/>
            <a:r>
              <a:rPr lang="en-US" sz="1200" kern="1200" dirty="0">
                <a:solidFill>
                  <a:schemeClr val="tx1"/>
                </a:solidFill>
                <a:effectLst/>
                <a:latin typeface="+mn-lt"/>
                <a:ea typeface="+mn-ea"/>
                <a:cs typeface="+mn-cs"/>
              </a:rPr>
              <a:t>And based on an analysis completed by the GC3 transportation sector emissions will continue to be the largest source of emissions in 2050, if we pursue a business as usual strategy.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order to bend this curve down to achieve both our mid- and long-term targets, it is essential that we develop policy solutions that lead to meaningful emission reductions in the transportation sector.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working to develop transportation sector policy solutions it is also essential that we work collaboratively with our regional partners to develop policy approaches that support and advance regional economic activities, adequately fund current and future transportation infrastructure, and provide our residents with sustainable and affordable travel options.</a:t>
            </a:r>
          </a:p>
          <a:p>
            <a:endParaRPr lang="en-US" dirty="0"/>
          </a:p>
        </p:txBody>
      </p:sp>
      <p:sp>
        <p:nvSpPr>
          <p:cNvPr id="4" name="Slide Number Placeholder 3"/>
          <p:cNvSpPr>
            <a:spLocks noGrp="1"/>
          </p:cNvSpPr>
          <p:nvPr>
            <p:ph type="sldNum" sz="quarter" idx="10"/>
          </p:nvPr>
        </p:nvSpPr>
        <p:spPr/>
        <p:txBody>
          <a:bodyPr/>
          <a:lstStyle/>
          <a:p>
            <a:fld id="{71833D0C-89BA-1343-8D82-6CC6D00BBD59}" type="slidenum">
              <a:rPr lang="en-US" smtClean="0"/>
              <a:pPr/>
              <a:t>4</a:t>
            </a:fld>
            <a:endParaRPr lang="en-US"/>
          </a:p>
        </p:txBody>
      </p:sp>
    </p:spTree>
    <p:extLst>
      <p:ext uri="{BB962C8B-B14F-4D97-AF65-F5344CB8AC3E}">
        <p14:creationId xmlns:p14="http://schemas.microsoft.com/office/powerpoint/2010/main" val="1082302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we are addressing this in Connecticut is our CHEAP</a:t>
            </a:r>
            <a:r>
              <a:rPr lang="en-US" baseline="0" dirty="0"/>
              <a:t>R program</a:t>
            </a:r>
          </a:p>
          <a:p>
            <a:endParaRPr lang="en-US" baseline="0" dirty="0"/>
          </a:p>
          <a:p>
            <a:r>
              <a:rPr lang="en-US" baseline="0" dirty="0"/>
              <a:t>On the vehicle incentives which helps to drive down the cost of electric and hybrid vehicles. </a:t>
            </a:r>
          </a:p>
          <a:p>
            <a:endParaRPr lang="en-US" baseline="0" dirty="0"/>
          </a:p>
          <a:p>
            <a:r>
              <a:rPr lang="en-US" baseline="0" dirty="0"/>
              <a:t>Over 2000 vehicles have been purchased using the CHEAPR program</a:t>
            </a:r>
          </a:p>
          <a:p>
            <a:endParaRPr lang="en-US" baseline="0" dirty="0"/>
          </a:p>
          <a:p>
            <a:r>
              <a:rPr lang="en-US" baseline="0" dirty="0"/>
              <a:t>We are working with auto manufacturers – in a brand neutral way – to increase awareness of these vehicles. They are super techy, with the latest gadgets and incredibly fun to drive. </a:t>
            </a:r>
            <a:endParaRPr lang="en-US" dirty="0"/>
          </a:p>
        </p:txBody>
      </p:sp>
      <p:sp>
        <p:nvSpPr>
          <p:cNvPr id="4" name="Slide Number Placeholder 3"/>
          <p:cNvSpPr>
            <a:spLocks noGrp="1"/>
          </p:cNvSpPr>
          <p:nvPr>
            <p:ph type="sldNum" sz="quarter" idx="10"/>
          </p:nvPr>
        </p:nvSpPr>
        <p:spPr/>
        <p:txBody>
          <a:bodyPr/>
          <a:lstStyle/>
          <a:p>
            <a:fld id="{71833D0C-89BA-1343-8D82-6CC6D00BBD59}" type="slidenum">
              <a:rPr lang="en-US" smtClean="0"/>
              <a:pPr/>
              <a:t>5</a:t>
            </a:fld>
            <a:endParaRPr lang="en-US"/>
          </a:p>
        </p:txBody>
      </p:sp>
    </p:spTree>
    <p:extLst>
      <p:ext uri="{BB962C8B-B14F-4D97-AF65-F5344CB8AC3E}">
        <p14:creationId xmlns:p14="http://schemas.microsoft.com/office/powerpoint/2010/main" val="1501589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additional</a:t>
            </a:r>
            <a:r>
              <a:rPr lang="en-US" baseline="0" dirty="0"/>
              <a:t> ways Connecticut is working to reduce GHG emissions resulting from transportation – through investments in modern clean transportation infrastructure</a:t>
            </a:r>
          </a:p>
          <a:p>
            <a:endParaRPr lang="en-US" baseline="0" dirty="0"/>
          </a:p>
          <a:p>
            <a:r>
              <a:rPr lang="en-US" baseline="0" dirty="0"/>
              <a:t>New bus rapid transit system with remarkable ridership; launch of new commuter rail line TODAY!</a:t>
            </a:r>
          </a:p>
          <a:p>
            <a:endParaRPr lang="en-US" baseline="0" dirty="0"/>
          </a:p>
          <a:p>
            <a:r>
              <a:rPr lang="en-US" baseline="0" dirty="0"/>
              <a:t>Deployment of hydrogen fueling stations – we currently have an open RFP – but hope to make that announcement shortly</a:t>
            </a:r>
          </a:p>
          <a:p>
            <a:endParaRPr lang="en-US" baseline="0" dirty="0"/>
          </a:p>
          <a:p>
            <a:r>
              <a:rPr lang="en-US" baseline="0" dirty="0"/>
              <a:t>Governor Malloy and DEEP has announced that Connecticut is making available $7.5 million dollars from the national legal settlement in the Volkswagen emissions cheating scandal to fund clean air projects that reduce nitrogen oxide emissions. </a:t>
            </a:r>
            <a:endParaRPr lang="en-US" dirty="0"/>
          </a:p>
        </p:txBody>
      </p:sp>
      <p:sp>
        <p:nvSpPr>
          <p:cNvPr id="4" name="Slide Number Placeholder 3"/>
          <p:cNvSpPr>
            <a:spLocks noGrp="1"/>
          </p:cNvSpPr>
          <p:nvPr>
            <p:ph type="sldNum" sz="quarter" idx="10"/>
          </p:nvPr>
        </p:nvSpPr>
        <p:spPr/>
        <p:txBody>
          <a:bodyPr/>
          <a:lstStyle/>
          <a:p>
            <a:fld id="{71833D0C-89BA-1343-8D82-6CC6D00BBD59}" type="slidenum">
              <a:rPr lang="en-US" smtClean="0"/>
              <a:pPr/>
              <a:t>6</a:t>
            </a:fld>
            <a:endParaRPr lang="en-US"/>
          </a:p>
        </p:txBody>
      </p:sp>
    </p:spTree>
    <p:extLst>
      <p:ext uri="{BB962C8B-B14F-4D97-AF65-F5344CB8AC3E}">
        <p14:creationId xmlns:p14="http://schemas.microsoft.com/office/powerpoint/2010/main" val="1106645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r>
              <a:rPr lang="en-US" sz="1200" b="1" u="sng" dirty="0"/>
              <a:t>CA and Section 177 states</a:t>
            </a:r>
          </a:p>
          <a:p>
            <a:endParaRPr lang="en-US" sz="1200" dirty="0"/>
          </a:p>
          <a:p>
            <a:r>
              <a:rPr lang="en-US" sz="1200" dirty="0"/>
              <a:t>Connecticut cannot do it alone – we are a</a:t>
            </a:r>
            <a:r>
              <a:rPr lang="en-US" sz="1200" baseline="0" dirty="0"/>
              <a:t> small state – but by working with other states we can </a:t>
            </a:r>
            <a:r>
              <a:rPr lang="en-US" sz="1200" dirty="0"/>
              <a:t>work to reduce GHG by being one of twelve Section 177 states:</a:t>
            </a:r>
            <a:r>
              <a:rPr lang="en-US" sz="1200" baseline="0" dirty="0"/>
              <a:t> </a:t>
            </a:r>
            <a:r>
              <a:rPr lang="en-US" sz="1200" dirty="0"/>
              <a:t>Connecticut, Delaware, Maine, Maryland, Massachusetts,</a:t>
            </a:r>
            <a:r>
              <a:rPr lang="en-US" sz="1200" baseline="0" dirty="0"/>
              <a:t> </a:t>
            </a:r>
            <a:r>
              <a:rPr lang="en-US" sz="1200" dirty="0"/>
              <a:t>New Jersey, New York, Oregon, Pennsylvania, Rhode Island, Vermont, Washington</a:t>
            </a:r>
          </a:p>
          <a:p>
            <a:endParaRPr lang="en-US" sz="1200" dirty="0"/>
          </a:p>
          <a:p>
            <a:pPr fontAlgn="base"/>
            <a:r>
              <a:rPr lang="en-US" sz="1200" b="0" i="0" kern="1200" dirty="0">
                <a:solidFill>
                  <a:schemeClr val="tx1"/>
                </a:solidFill>
                <a:effectLst/>
                <a:latin typeface="+mn-lt"/>
                <a:ea typeface="+mn-ea"/>
                <a:cs typeface="+mn-cs"/>
              </a:rPr>
              <a:t>Due to its vehicle regulations that preceded the federal Clean Air Act (CAA) of 1970 and its particularly severe motor vehicle-related air quality air issues, the state of California retains the unique authority as a U.S. state to set emission standards. As a result, under federal law, any California vehicle emissions standards must meet or exceed federal emission regulations. Under the Federal Air Quality Act and Section 209 of the CAA, the State of California is required to request, and be granted a </a:t>
            </a:r>
            <a:r>
              <a:rPr lang="en-US" sz="1200" b="0" i="0" u="none" strike="noStrike" kern="1200" dirty="0">
                <a:solidFill>
                  <a:schemeClr val="tx1"/>
                </a:solidFill>
                <a:effectLst/>
                <a:latin typeface="+mn-lt"/>
                <a:ea typeface="+mn-ea"/>
                <a:cs typeface="+mn-cs"/>
                <a:hlinkClick r:id="rId3"/>
              </a:rPr>
              <a:t>waiver</a:t>
            </a:r>
            <a:r>
              <a:rPr lang="en-US" sz="1200" b="0" i="0" kern="1200" dirty="0">
                <a:solidFill>
                  <a:schemeClr val="tx1"/>
                </a:solidFill>
                <a:effectLst/>
                <a:latin typeface="+mn-lt"/>
                <a:ea typeface="+mn-ea"/>
                <a:cs typeface="+mn-cs"/>
              </a:rPr>
              <a:t> from the US Environmental Protection Agency (EPA) Administrator in order to implement any proposed standards. Under this provision, the California Air Resources Board (CARB) has requested and received over 50 waivers.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Although States besides California are not permitted to develop their own emissions standards, </a:t>
            </a:r>
            <a:r>
              <a:rPr lang="en-US" sz="1200" b="0" i="0" u="none" strike="noStrike" kern="1200" dirty="0">
                <a:solidFill>
                  <a:schemeClr val="tx1"/>
                </a:solidFill>
                <a:effectLst/>
                <a:latin typeface="+mn-lt"/>
                <a:ea typeface="+mn-ea"/>
                <a:cs typeface="+mn-cs"/>
                <a:hlinkClick r:id="rId4"/>
              </a:rPr>
              <a:t>Section 177 of the Clean Air Act</a:t>
            </a:r>
            <a:r>
              <a:rPr lang="en-US" sz="1200" b="0" i="0" kern="1200" dirty="0">
                <a:solidFill>
                  <a:schemeClr val="tx1"/>
                </a:solidFill>
                <a:effectLst/>
                <a:latin typeface="+mn-lt"/>
                <a:ea typeface="+mn-ea"/>
                <a:cs typeface="+mn-cs"/>
              </a:rPr>
              <a:t> authorizes other States to choose to adopt California’s standards in lieu of federal requirements. States are not required to seek EPA approval before adopting California’s standards. There are 12 such “Section 177 States.”</a:t>
            </a:r>
          </a:p>
          <a:p>
            <a:pPr fontAlgn="base"/>
            <a:endParaRPr lang="en-US" sz="1200" b="0" i="0" kern="1200" dirty="0">
              <a:solidFill>
                <a:schemeClr val="tx1"/>
              </a:solidFill>
              <a:effectLst/>
              <a:latin typeface="+mn-lt"/>
              <a:ea typeface="+mn-ea"/>
              <a:cs typeface="+mn-cs"/>
            </a:endParaRPr>
          </a:p>
          <a:p>
            <a:pPr fontAlgn="base"/>
            <a:r>
              <a:rPr lang="en-US" sz="1200" b="1" i="0" u="sng" kern="1200" dirty="0">
                <a:solidFill>
                  <a:schemeClr val="tx1"/>
                </a:solidFill>
                <a:effectLst/>
                <a:latin typeface="+mn-lt"/>
                <a:ea typeface="+mn-ea"/>
                <a:cs typeface="+mn-cs"/>
              </a:rPr>
              <a:t>Fighting Federal rollbacks</a:t>
            </a:r>
          </a:p>
          <a:p>
            <a:pPr fontAlgn="base"/>
            <a:endParaRPr lang="en-US" sz="1200" b="0" i="0" kern="1200" dirty="0">
              <a:solidFill>
                <a:schemeClr val="tx1"/>
              </a:solidFill>
              <a:effectLst/>
              <a:latin typeface="+mn-lt"/>
              <a:ea typeface="+mn-ea"/>
              <a:cs typeface="+mn-cs"/>
            </a:endParaRPr>
          </a:p>
          <a:p>
            <a:r>
              <a:rPr lang="en-US" sz="1200" dirty="0"/>
              <a:t>While</a:t>
            </a:r>
            <a:r>
              <a:rPr lang="en-US" sz="1200" baseline="0" dirty="0"/>
              <a:t> there are a dozen plus states trying to do the right thing, we are facing opposition from Administrator Pruitt. Despite the fact that he has more ethical lapses than his boss, what we cannot lose sight of is, that he is actually very good job at rolling back policies. Which is why I joined with some of nearby environmental agency leaders, Martin Suuberg here in Massachusetts, Janet Coit in Rhode Island and Julie Moore in Vermont in writing an op-ed which is critical of Pruitt’s rollback of light-duty vehicle greenhouse gas emissions standards. </a:t>
            </a:r>
          </a:p>
          <a:p>
            <a:endParaRPr lang="en-US" sz="1200" baseline="0" dirty="0"/>
          </a:p>
          <a:p>
            <a:r>
              <a:rPr lang="en-US" sz="1200" baseline="0" dirty="0"/>
              <a:t>I should point out that this is a pretty bipartisan group – so lets not think that this just Democrats who are taking issue with the Trump/Pruitt administration.</a:t>
            </a:r>
          </a:p>
          <a:p>
            <a:pPr marL="0" indent="0">
              <a:buNone/>
            </a:pPr>
            <a:endParaRPr lang="en-US" sz="1200" dirty="0"/>
          </a:p>
          <a:p>
            <a:pPr marL="0" indent="0">
              <a:buNone/>
            </a:pPr>
            <a:r>
              <a:rPr lang="en-US" sz="1200" dirty="0"/>
              <a:t>“The United States Environmental Protection Agency (EPA), led by Administrator Scott Pruitt, has been talking a great deal recently about “cooperative federalism” as an approach to addressing environmental issues. Under this approach, the federal government recognizes and supports the important role of the states.  Unfortunately, a recent announcement by EPA undermines certain states’ rights by threatening to weaken federal clean air standards on vehicles and pressure states to follow this federal retreat…</a:t>
            </a:r>
          </a:p>
          <a:p>
            <a:pPr marL="0" indent="0">
              <a:buNone/>
            </a:pPr>
            <a:endParaRPr lang="en-US" sz="1200" dirty="0"/>
          </a:p>
          <a:p>
            <a:pPr marL="0" indent="0">
              <a:buNone/>
            </a:pPr>
            <a:r>
              <a:rPr lang="en-US" sz="1200" dirty="0"/>
              <a:t>“If EPA is interested in advancing true cooperative federalism, it must leave in place that which has worked so well for federal and state governments – and the people we all serve. We urge the Trump Administration and Administrator Pruitt not to reverse nearly five decades of precedent.  Do not roll back vehicle emission standards and do not revoke the California Waiver.  These provisions of the Clean Air Act have worked for decades to improve air quality and to help states meet important environmental objectives. They have done so in a way that recognizes important state interests. Give our agencies and our states a fighting chance of fulfilling our mission to protect public health and address the greatest environmental challenge of our time.”</a:t>
            </a:r>
          </a:p>
          <a:p>
            <a:pPr marL="0" indent="0">
              <a:buNone/>
            </a:pPr>
            <a:endParaRPr lang="en-US" sz="1200" dirty="0"/>
          </a:p>
          <a:p>
            <a:pPr marL="0" indent="0">
              <a:buNone/>
            </a:pPr>
            <a:r>
              <a:rPr lang="en-US" sz="1200" b="1" u="sng" dirty="0"/>
              <a:t>ZEV MOU</a:t>
            </a:r>
          </a:p>
          <a:p>
            <a:pPr marL="0" indent="0">
              <a:buNone/>
            </a:pPr>
            <a:endParaRPr lang="en-US" sz="1200" dirty="0"/>
          </a:p>
          <a:p>
            <a:pPr marL="0" indent="0">
              <a:buNone/>
            </a:pPr>
            <a:r>
              <a:rPr lang="en-US" sz="1200" dirty="0"/>
              <a:t>8 states of the ZEV MOU:  CA, CT, MD, MA, NY, OR, RI, VT</a:t>
            </a:r>
          </a:p>
          <a:p>
            <a:pPr marL="0" indent="0">
              <a:buNone/>
            </a:pPr>
            <a:r>
              <a:rPr lang="en-US" sz="1200" dirty="0"/>
              <a:t>Original</a:t>
            </a:r>
            <a:r>
              <a:rPr lang="en-US" sz="1200" baseline="0" dirty="0"/>
              <a:t> action plan in 2013/2014</a:t>
            </a:r>
          </a:p>
          <a:p>
            <a:pPr marL="0" indent="0">
              <a:buNone/>
            </a:pPr>
            <a:r>
              <a:rPr lang="en-US" sz="1200" baseline="0" dirty="0"/>
              <a:t>New action plan coming soon with lessons learned, and focus on tools for vehicle deployment</a:t>
            </a:r>
            <a:endParaRPr lang="en-US" sz="1200" dirty="0"/>
          </a:p>
          <a:p>
            <a:pPr fontAlgn="base"/>
            <a:endParaRPr lang="en-US" sz="1200" b="0" i="0" kern="1200" dirty="0">
              <a:solidFill>
                <a:schemeClr val="tx1"/>
              </a:solidFill>
              <a:effectLst/>
              <a:latin typeface="+mn-lt"/>
              <a:ea typeface="+mn-ea"/>
              <a:cs typeface="+mn-cs"/>
            </a:endParaRPr>
          </a:p>
          <a:p>
            <a:endParaRPr lang="en-US" sz="1200" dirty="0"/>
          </a:p>
        </p:txBody>
      </p:sp>
      <p:sp>
        <p:nvSpPr>
          <p:cNvPr id="4" name="Slide Number Placeholder 3"/>
          <p:cNvSpPr>
            <a:spLocks noGrp="1"/>
          </p:cNvSpPr>
          <p:nvPr>
            <p:ph type="sldNum" sz="quarter" idx="10"/>
          </p:nvPr>
        </p:nvSpPr>
        <p:spPr/>
        <p:txBody>
          <a:bodyPr/>
          <a:lstStyle/>
          <a:p>
            <a:fld id="{71833D0C-89BA-1343-8D82-6CC6D00BBD59}" type="slidenum">
              <a:rPr lang="en-US" smtClean="0"/>
              <a:pPr/>
              <a:t>7</a:t>
            </a:fld>
            <a:endParaRPr lang="en-US"/>
          </a:p>
        </p:txBody>
      </p:sp>
    </p:spTree>
    <p:extLst>
      <p:ext uri="{BB962C8B-B14F-4D97-AF65-F5344CB8AC3E}">
        <p14:creationId xmlns:p14="http://schemas.microsoft.com/office/powerpoint/2010/main" val="1929373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a:t>
            </a:r>
            <a:r>
              <a:rPr lang="en-US" baseline="0" dirty="0"/>
              <a:t> leads to me the Transportation &amp; Climate Initiative, which is regional collaboration of the 11 Northeast and Mid-Atlantic States + the District of Columbia, that seeks to improve transportation, develop the clean energy economy and reduce carbon emissions from the transportation sector. This group is facilitated by the Georgetown Climate Center.  </a:t>
            </a:r>
            <a:endParaRPr lang="en-US" dirty="0"/>
          </a:p>
          <a:p>
            <a:endParaRPr lang="en-US" sz="1200" dirty="0"/>
          </a:p>
        </p:txBody>
      </p:sp>
      <p:sp>
        <p:nvSpPr>
          <p:cNvPr id="4" name="Slide Number Placeholder 3"/>
          <p:cNvSpPr>
            <a:spLocks noGrp="1"/>
          </p:cNvSpPr>
          <p:nvPr>
            <p:ph type="sldNum" sz="quarter" idx="10"/>
          </p:nvPr>
        </p:nvSpPr>
        <p:spPr/>
        <p:txBody>
          <a:bodyPr/>
          <a:lstStyle/>
          <a:p>
            <a:fld id="{71833D0C-89BA-1343-8D82-6CC6D00BBD59}" type="slidenum">
              <a:rPr lang="en-US" smtClean="0"/>
              <a:pPr/>
              <a:t>8</a:t>
            </a:fld>
            <a:endParaRPr lang="en-US"/>
          </a:p>
        </p:txBody>
      </p:sp>
    </p:spTree>
    <p:extLst>
      <p:ext uri="{BB962C8B-B14F-4D97-AF65-F5344CB8AC3E}">
        <p14:creationId xmlns:p14="http://schemas.microsoft.com/office/powerpoint/2010/main" val="3952397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this important?</a:t>
            </a:r>
          </a:p>
          <a:p>
            <a:endParaRPr lang="en-US" dirty="0"/>
          </a:p>
          <a:p>
            <a:r>
              <a:rPr lang="en-US" dirty="0"/>
              <a:t>Transportation is the largest</a:t>
            </a:r>
            <a:r>
              <a:rPr lang="en-US" baseline="0" dirty="0"/>
              <a:t> source of carbon pollution in the region – accounting for 39% of carbon emissions in the region. </a:t>
            </a:r>
            <a:endParaRPr lang="en-US" dirty="0"/>
          </a:p>
        </p:txBody>
      </p:sp>
      <p:sp>
        <p:nvSpPr>
          <p:cNvPr id="4" name="Slide Number Placeholder 3"/>
          <p:cNvSpPr>
            <a:spLocks noGrp="1"/>
          </p:cNvSpPr>
          <p:nvPr>
            <p:ph type="sldNum" sz="quarter" idx="10"/>
          </p:nvPr>
        </p:nvSpPr>
        <p:spPr/>
        <p:txBody>
          <a:bodyPr/>
          <a:lstStyle/>
          <a:p>
            <a:fld id="{71833D0C-89BA-1343-8D82-6CC6D00BBD59}" type="slidenum">
              <a:rPr lang="en-US" smtClean="0"/>
              <a:pPr/>
              <a:t>9</a:t>
            </a:fld>
            <a:endParaRPr lang="en-US"/>
          </a:p>
        </p:txBody>
      </p:sp>
    </p:spTree>
    <p:extLst>
      <p:ext uri="{BB962C8B-B14F-4D97-AF65-F5344CB8AC3E}">
        <p14:creationId xmlns:p14="http://schemas.microsoft.com/office/powerpoint/2010/main" val="1421966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8520953"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838200" y="3602038"/>
            <a:ext cx="852095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FB66BE5-E88D-F848-A8E2-76B42E6BD860}" type="datetimeFigureOut">
              <a:rPr lang="en-US" smtClean="0"/>
              <a:pPr/>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F5FE1-4C35-DE40-8D4F-D0558DEF8756}" type="slidenum">
              <a:rPr lang="en-US" smtClean="0"/>
              <a:pPr/>
              <a:t>‹#›</a:t>
            </a:fld>
            <a:endParaRPr lang="en-US"/>
          </a:p>
        </p:txBody>
      </p:sp>
      <p:pic>
        <p:nvPicPr>
          <p:cNvPr id="9" name="Picture 8"/>
          <p:cNvPicPr>
            <a:picLocks noChangeAspect="1"/>
          </p:cNvPicPr>
          <p:nvPr userDrawn="1"/>
        </p:nvPicPr>
        <p:blipFill rotWithShape="1">
          <a:blip r:embed="rId2">
            <a:alphaModFix amt="58000"/>
            <a:extLst>
              <a:ext uri="{28A0092B-C50C-407E-A947-70E740481C1C}">
                <a14:useLocalDpi xmlns:a14="http://schemas.microsoft.com/office/drawing/2010/main" val="0"/>
              </a:ext>
            </a:extLst>
          </a:blip>
          <a:srcRect l="40016" r="45473" b="29461"/>
          <a:stretch/>
        </p:blipFill>
        <p:spPr>
          <a:xfrm>
            <a:off x="10407535" y="0"/>
            <a:ext cx="1784465" cy="6858000"/>
          </a:xfrm>
          <a:prstGeom prst="rect">
            <a:avLst/>
          </a:prstGeom>
        </p:spPr>
      </p:pic>
    </p:spTree>
    <p:extLst>
      <p:ext uri="{BB962C8B-B14F-4D97-AF65-F5344CB8AC3E}">
        <p14:creationId xmlns:p14="http://schemas.microsoft.com/office/powerpoint/2010/main" val="1869354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B66BE5-E88D-F848-A8E2-76B42E6BD860}" type="datetimeFigureOut">
              <a:rPr lang="en-US" smtClean="0"/>
              <a:pPr/>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F5FE1-4C35-DE40-8D4F-D0558DEF8756}" type="slidenum">
              <a:rPr lang="en-US" smtClean="0"/>
              <a:pPr/>
              <a:t>‹#›</a:t>
            </a:fld>
            <a:endParaRPr lang="en-US"/>
          </a:p>
        </p:txBody>
      </p:sp>
    </p:spTree>
    <p:extLst>
      <p:ext uri="{BB962C8B-B14F-4D97-AF65-F5344CB8AC3E}">
        <p14:creationId xmlns:p14="http://schemas.microsoft.com/office/powerpoint/2010/main" val="1986018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B66BE5-E88D-F848-A8E2-76B42E6BD860}" type="datetimeFigureOut">
              <a:rPr lang="en-US" smtClean="0"/>
              <a:pPr/>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F5FE1-4C35-DE40-8D4F-D0558DEF8756}" type="slidenum">
              <a:rPr lang="en-US" smtClean="0"/>
              <a:pPr/>
              <a:t>‹#›</a:t>
            </a:fld>
            <a:endParaRPr lang="en-US"/>
          </a:p>
        </p:txBody>
      </p:sp>
    </p:spTree>
    <p:extLst>
      <p:ext uri="{BB962C8B-B14F-4D97-AF65-F5344CB8AC3E}">
        <p14:creationId xmlns:p14="http://schemas.microsoft.com/office/powerpoint/2010/main" val="671158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485094" cy="1325563"/>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838200" y="1825625"/>
            <a:ext cx="848509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B66BE5-E88D-F848-A8E2-76B42E6BD860}" type="datetimeFigureOut">
              <a:rPr lang="en-US" smtClean="0"/>
              <a:pPr/>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F5FE1-4C35-DE40-8D4F-D0558DEF8756}" type="slidenum">
              <a:rPr lang="en-US" smtClean="0"/>
              <a:pPr/>
              <a:t>‹#›</a:t>
            </a:fld>
            <a:endParaRPr lang="en-US"/>
          </a:p>
        </p:txBody>
      </p:sp>
      <p:pic>
        <p:nvPicPr>
          <p:cNvPr id="9" name="Picture 8"/>
          <p:cNvPicPr>
            <a:picLocks noChangeAspect="1"/>
          </p:cNvPicPr>
          <p:nvPr userDrawn="1"/>
        </p:nvPicPr>
        <p:blipFill rotWithShape="1">
          <a:blip r:embed="rId2">
            <a:alphaModFix amt="58000"/>
            <a:extLst>
              <a:ext uri="{28A0092B-C50C-407E-A947-70E740481C1C}">
                <a14:useLocalDpi xmlns:a14="http://schemas.microsoft.com/office/drawing/2010/main" val="0"/>
              </a:ext>
            </a:extLst>
          </a:blip>
          <a:srcRect l="40016" r="45473" b="29461"/>
          <a:stretch/>
        </p:blipFill>
        <p:spPr>
          <a:xfrm>
            <a:off x="10407535" y="0"/>
            <a:ext cx="1784465" cy="6858000"/>
          </a:xfrm>
          <a:prstGeom prst="rect">
            <a:avLst/>
          </a:prstGeom>
        </p:spPr>
      </p:pic>
    </p:spTree>
    <p:extLst>
      <p:ext uri="{BB962C8B-B14F-4D97-AF65-F5344CB8AC3E}">
        <p14:creationId xmlns:p14="http://schemas.microsoft.com/office/powerpoint/2010/main" val="55245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8711161"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871116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B66BE5-E88D-F848-A8E2-76B42E6BD860}" type="datetimeFigureOut">
              <a:rPr lang="en-US" smtClean="0"/>
              <a:pPr/>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F5FE1-4C35-DE40-8D4F-D0558DEF8756}" type="slidenum">
              <a:rPr lang="en-US" smtClean="0"/>
              <a:pPr/>
              <a:t>‹#›</a:t>
            </a:fld>
            <a:endParaRPr lang="en-US"/>
          </a:p>
        </p:txBody>
      </p:sp>
      <p:pic>
        <p:nvPicPr>
          <p:cNvPr id="9" name="Picture 8"/>
          <p:cNvPicPr>
            <a:picLocks noChangeAspect="1"/>
          </p:cNvPicPr>
          <p:nvPr userDrawn="1"/>
        </p:nvPicPr>
        <p:blipFill rotWithShape="1">
          <a:blip r:embed="rId2">
            <a:alphaModFix amt="58000"/>
            <a:extLst>
              <a:ext uri="{28A0092B-C50C-407E-A947-70E740481C1C}">
                <a14:useLocalDpi xmlns:a14="http://schemas.microsoft.com/office/drawing/2010/main" val="0"/>
              </a:ext>
            </a:extLst>
          </a:blip>
          <a:srcRect l="40016" r="45473" b="29461"/>
          <a:stretch/>
        </p:blipFill>
        <p:spPr>
          <a:xfrm>
            <a:off x="10407535" y="0"/>
            <a:ext cx="1784465" cy="6858000"/>
          </a:xfrm>
          <a:prstGeom prst="rect">
            <a:avLst/>
          </a:prstGeom>
        </p:spPr>
      </p:pic>
    </p:spTree>
    <p:extLst>
      <p:ext uri="{BB962C8B-B14F-4D97-AF65-F5344CB8AC3E}">
        <p14:creationId xmlns:p14="http://schemas.microsoft.com/office/powerpoint/2010/main" val="1487159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B66BE5-E88D-F848-A8E2-76B42E6BD860}" type="datetimeFigureOut">
              <a:rPr lang="en-US" smtClean="0"/>
              <a:pPr/>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2F5FE1-4C35-DE40-8D4F-D0558DEF8756}" type="slidenum">
              <a:rPr lang="en-US" smtClean="0"/>
              <a:pPr/>
              <a:t>‹#›</a:t>
            </a:fld>
            <a:endParaRPr lang="en-US"/>
          </a:p>
        </p:txBody>
      </p:sp>
    </p:spTree>
    <p:extLst>
      <p:ext uri="{BB962C8B-B14F-4D97-AF65-F5344CB8AC3E}">
        <p14:creationId xmlns:p14="http://schemas.microsoft.com/office/powerpoint/2010/main" val="130406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B66BE5-E88D-F848-A8E2-76B42E6BD860}" type="datetimeFigureOut">
              <a:rPr lang="en-US" smtClean="0"/>
              <a:pPr/>
              <a:t>6/14/2018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2F5FE1-4C35-DE40-8D4F-D0558DEF8756}" type="slidenum">
              <a:rPr lang="en-US" smtClean="0"/>
              <a:pPr/>
              <a:t>‹#›</a:t>
            </a:fld>
            <a:endParaRPr lang="en-US"/>
          </a:p>
        </p:txBody>
      </p:sp>
    </p:spTree>
    <p:extLst>
      <p:ext uri="{BB962C8B-B14F-4D97-AF65-F5344CB8AC3E}">
        <p14:creationId xmlns:p14="http://schemas.microsoft.com/office/powerpoint/2010/main" val="130464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571807" cy="1325563"/>
          </a:xfrm>
        </p:spPr>
        <p:txBody>
          <a:bodyPr/>
          <a:lstStyle>
            <a:lvl1pPr>
              <a:defRPr b="1"/>
            </a:lvl1pPr>
          </a:lstStyle>
          <a:p>
            <a:r>
              <a:rPr lang="en-US" dirty="0"/>
              <a:t>Click to edit Master title style</a:t>
            </a:r>
          </a:p>
        </p:txBody>
      </p:sp>
      <p:sp>
        <p:nvSpPr>
          <p:cNvPr id="3" name="Date Placeholder 2"/>
          <p:cNvSpPr>
            <a:spLocks noGrp="1"/>
          </p:cNvSpPr>
          <p:nvPr>
            <p:ph type="dt" sz="half" idx="10"/>
          </p:nvPr>
        </p:nvSpPr>
        <p:spPr/>
        <p:txBody>
          <a:bodyPr/>
          <a:lstStyle/>
          <a:p>
            <a:fld id="{FFB66BE5-E88D-F848-A8E2-76B42E6BD860}" type="datetimeFigureOut">
              <a:rPr lang="en-US" smtClean="0"/>
              <a:pPr/>
              <a:t>6/14/2018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2F5FE1-4C35-DE40-8D4F-D0558DEF8756}" type="slidenum">
              <a:rPr lang="en-US" smtClean="0"/>
              <a:pPr/>
              <a:t>‹#›</a:t>
            </a:fld>
            <a:endParaRPr lang="en-US"/>
          </a:p>
        </p:txBody>
      </p:sp>
      <p:pic>
        <p:nvPicPr>
          <p:cNvPr id="7" name="Picture 6"/>
          <p:cNvPicPr>
            <a:picLocks noChangeAspect="1"/>
          </p:cNvPicPr>
          <p:nvPr userDrawn="1"/>
        </p:nvPicPr>
        <p:blipFill rotWithShape="1">
          <a:blip r:embed="rId2">
            <a:alphaModFix amt="58000"/>
            <a:extLst>
              <a:ext uri="{28A0092B-C50C-407E-A947-70E740481C1C}">
                <a14:useLocalDpi xmlns:a14="http://schemas.microsoft.com/office/drawing/2010/main" val="0"/>
              </a:ext>
            </a:extLst>
          </a:blip>
          <a:srcRect l="40016" r="45473" b="29461"/>
          <a:stretch/>
        </p:blipFill>
        <p:spPr>
          <a:xfrm>
            <a:off x="10407535" y="0"/>
            <a:ext cx="1784465" cy="6858000"/>
          </a:xfrm>
          <a:prstGeom prst="rect">
            <a:avLst/>
          </a:prstGeom>
        </p:spPr>
      </p:pic>
    </p:spTree>
    <p:extLst>
      <p:ext uri="{BB962C8B-B14F-4D97-AF65-F5344CB8AC3E}">
        <p14:creationId xmlns:p14="http://schemas.microsoft.com/office/powerpoint/2010/main" val="1300965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B66BE5-E88D-F848-A8E2-76B42E6BD860}" type="datetimeFigureOut">
              <a:rPr lang="en-US" smtClean="0"/>
              <a:pPr/>
              <a:t>6/14/2018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2F5FE1-4C35-DE40-8D4F-D0558DEF8756}" type="slidenum">
              <a:rPr lang="en-US" smtClean="0"/>
              <a:pPr/>
              <a:t>‹#›</a:t>
            </a:fld>
            <a:endParaRPr lang="en-US"/>
          </a:p>
        </p:txBody>
      </p:sp>
    </p:spTree>
    <p:extLst>
      <p:ext uri="{BB962C8B-B14F-4D97-AF65-F5344CB8AC3E}">
        <p14:creationId xmlns:p14="http://schemas.microsoft.com/office/powerpoint/2010/main" val="1796871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B66BE5-E88D-F848-A8E2-76B42E6BD860}" type="datetimeFigureOut">
              <a:rPr lang="en-US" smtClean="0"/>
              <a:pPr/>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2F5FE1-4C35-DE40-8D4F-D0558DEF8756}" type="slidenum">
              <a:rPr lang="en-US" smtClean="0"/>
              <a:pPr/>
              <a:t>‹#›</a:t>
            </a:fld>
            <a:endParaRPr lang="en-US"/>
          </a:p>
        </p:txBody>
      </p:sp>
    </p:spTree>
    <p:extLst>
      <p:ext uri="{BB962C8B-B14F-4D97-AF65-F5344CB8AC3E}">
        <p14:creationId xmlns:p14="http://schemas.microsoft.com/office/powerpoint/2010/main" val="2097432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B66BE5-E88D-F848-A8E2-76B42E6BD860}" type="datetimeFigureOut">
              <a:rPr lang="en-US" smtClean="0"/>
              <a:pPr/>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2F5FE1-4C35-DE40-8D4F-D0558DEF8756}" type="slidenum">
              <a:rPr lang="en-US" smtClean="0"/>
              <a:pPr/>
              <a:t>‹#›</a:t>
            </a:fld>
            <a:endParaRPr lang="en-US"/>
          </a:p>
        </p:txBody>
      </p:sp>
    </p:spTree>
    <p:extLst>
      <p:ext uri="{BB962C8B-B14F-4D97-AF65-F5344CB8AC3E}">
        <p14:creationId xmlns:p14="http://schemas.microsoft.com/office/powerpoint/2010/main" val="608062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B66BE5-E88D-F848-A8E2-76B42E6BD860}" type="datetimeFigureOut">
              <a:rPr lang="en-US" smtClean="0"/>
              <a:pPr/>
              <a:t>6/14/2018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2F5FE1-4C35-DE40-8D4F-D0558DEF8756}" type="slidenum">
              <a:rPr lang="en-US" smtClean="0"/>
              <a:pPr/>
              <a:t>‹#›</a:t>
            </a:fld>
            <a:endParaRPr lang="en-US"/>
          </a:p>
        </p:txBody>
      </p:sp>
    </p:spTree>
    <p:extLst>
      <p:ext uri="{BB962C8B-B14F-4D97-AF65-F5344CB8AC3E}">
        <p14:creationId xmlns:p14="http://schemas.microsoft.com/office/powerpoint/2010/main" val="1598042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6256" y="498764"/>
            <a:ext cx="10141526" cy="2642899"/>
          </a:xfrm>
        </p:spPr>
        <p:txBody>
          <a:bodyPr>
            <a:noAutofit/>
          </a:bodyPr>
          <a:lstStyle/>
          <a:p>
            <a:r>
              <a:rPr lang="en-US" sz="3600" b="1" u="sng" dirty="0"/>
              <a:t>New England Electricity Restructuring Roundtable</a:t>
            </a:r>
            <a:br>
              <a:rPr lang="en-US" sz="3600" b="1" u="sng" dirty="0"/>
            </a:br>
            <a:r>
              <a:rPr lang="en-US" sz="3600" dirty="0"/>
              <a:t/>
            </a:r>
            <a:br>
              <a:rPr lang="en-US" sz="3600" dirty="0"/>
            </a:br>
            <a:r>
              <a:rPr lang="en-US" sz="3600" b="1" i="1" dirty="0"/>
              <a:t>Decarbonizing the Transportation Sector </a:t>
            </a:r>
            <a:br>
              <a:rPr lang="en-US" sz="3600" b="1" i="1" dirty="0"/>
            </a:br>
            <a:r>
              <a:rPr lang="en-US" sz="3600" b="1" i="1" dirty="0"/>
              <a:t>in New England: The Emerging Vision in Connecticut</a:t>
            </a:r>
          </a:p>
        </p:txBody>
      </p:sp>
      <p:sp>
        <p:nvSpPr>
          <p:cNvPr id="3" name="Subtitle 2"/>
          <p:cNvSpPr>
            <a:spLocks noGrp="1"/>
          </p:cNvSpPr>
          <p:nvPr>
            <p:ph type="subTitle" idx="1"/>
          </p:nvPr>
        </p:nvSpPr>
        <p:spPr>
          <a:xfrm>
            <a:off x="2345265" y="3253838"/>
            <a:ext cx="6246421" cy="1698171"/>
          </a:xfrm>
        </p:spPr>
        <p:txBody>
          <a:bodyPr>
            <a:normAutofit fontScale="47500" lnSpcReduction="20000"/>
          </a:bodyPr>
          <a:lstStyle/>
          <a:p>
            <a:endParaRPr lang="en-US" sz="2800" dirty="0"/>
          </a:p>
          <a:p>
            <a:r>
              <a:rPr lang="en-US" sz="4000" dirty="0"/>
              <a:t>June 15, 2018</a:t>
            </a:r>
            <a:endParaRPr lang="en-US" sz="4364" baseline="30000" dirty="0"/>
          </a:p>
          <a:p>
            <a:endParaRPr lang="en-US" sz="4000" baseline="30000" dirty="0"/>
          </a:p>
          <a:p>
            <a:pPr>
              <a:lnSpc>
                <a:spcPct val="120000"/>
              </a:lnSpc>
              <a:spcBef>
                <a:spcPts val="0"/>
              </a:spcBef>
            </a:pPr>
            <a:r>
              <a:rPr lang="en-US" sz="3840" dirty="0"/>
              <a:t>Commissioner Robert J. Klee</a:t>
            </a:r>
          </a:p>
          <a:p>
            <a:pPr>
              <a:lnSpc>
                <a:spcPct val="120000"/>
              </a:lnSpc>
              <a:spcBef>
                <a:spcPts val="0"/>
              </a:spcBef>
            </a:pPr>
            <a:r>
              <a:rPr lang="en-US" sz="3840" dirty="0"/>
              <a:t>Connecticut Department of Energy and Environmental Protection</a:t>
            </a:r>
          </a:p>
        </p:txBody>
      </p:sp>
      <p:pic>
        <p:nvPicPr>
          <p:cNvPr id="3074" name="Picture 2" descr="Image result for ct de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926" y="4804763"/>
            <a:ext cx="1685101" cy="1685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192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xmlns="" id="{56CC780B-F20C-4582-B52C-0B4179EA0C2A}"/>
              </a:ext>
            </a:extLst>
          </p:cNvPr>
          <p:cNvSpPr txBox="1"/>
          <p:nvPr/>
        </p:nvSpPr>
        <p:spPr>
          <a:xfrm>
            <a:off x="140603" y="170053"/>
            <a:ext cx="9144000" cy="838200"/>
          </a:xfrm>
          <a:prstGeom prst="rect">
            <a:avLst/>
          </a:prstGeom>
        </p:spPr>
        <p:txBody>
          <a:bodyPr vert="horz" wrap="square" lIns="0" tIns="0" rIns="0" bIns="0" rtlCol="0">
            <a:noAutofit/>
          </a:bodyPr>
          <a:lstStyle/>
          <a:p>
            <a:pPr marL="108585" marR="12700" indent="-96520">
              <a:lnSpc>
                <a:spcPct val="100099"/>
              </a:lnSpc>
            </a:pPr>
            <a:r>
              <a:rPr lang="en-US" sz="4400" dirty="0">
                <a:latin typeface="+mj-lt"/>
                <a:ea typeface="Meiryo" panose="020B0604030504040204" pitchFamily="34" charset="-128"/>
                <a:cs typeface="Meiryo" panose="020B0604030504040204" pitchFamily="34" charset="-128"/>
              </a:rPr>
              <a:t>GHG Emissions </a:t>
            </a:r>
            <a:r>
              <a:rPr lang="en-US" sz="4400" u="sng" dirty="0">
                <a:latin typeface="+mj-lt"/>
                <a:ea typeface="Meiryo" panose="020B0604030504040204" pitchFamily="34" charset="-128"/>
                <a:cs typeface="Meiryo" panose="020B0604030504040204" pitchFamily="34" charset="-128"/>
              </a:rPr>
              <a:t>Future Projections</a:t>
            </a:r>
            <a:endParaRPr lang="en-US" sz="4400" b="1" u="sng" dirty="0">
              <a:latin typeface="+mj-lt"/>
              <a:ea typeface="Meiryo" panose="020B0604030504040204" pitchFamily="34" charset="-128"/>
              <a:cs typeface="Meiryo" panose="020B0604030504040204" pitchFamily="34" charset="-128"/>
            </a:endParaRPr>
          </a:p>
          <a:p>
            <a:pPr marL="108585" marR="12700" indent="-96520">
              <a:lnSpc>
                <a:spcPct val="100099"/>
              </a:lnSpc>
            </a:pPr>
            <a:r>
              <a:rPr dirty="0">
                <a:latin typeface="+mj-lt"/>
                <a:cs typeface="Meiryo"/>
              </a:rPr>
              <a:t>LEAP</a:t>
            </a:r>
            <a:r>
              <a:rPr spc="5" dirty="0">
                <a:latin typeface="+mj-lt"/>
                <a:cs typeface="Meiryo"/>
              </a:rPr>
              <a:t> </a:t>
            </a:r>
            <a:r>
              <a:rPr dirty="0">
                <a:latin typeface="+mj-lt"/>
                <a:cs typeface="Meiryo"/>
              </a:rPr>
              <a:t>Projections </a:t>
            </a:r>
            <a:r>
              <a:rPr spc="-25" dirty="0">
                <a:latin typeface="+mj-lt"/>
                <a:cs typeface="Meiryo"/>
              </a:rPr>
              <a:t>b</a:t>
            </a:r>
            <a:r>
              <a:rPr dirty="0">
                <a:latin typeface="+mj-lt"/>
                <a:cs typeface="Meiryo"/>
              </a:rPr>
              <a:t>y Se</a:t>
            </a:r>
            <a:r>
              <a:rPr spc="-10" dirty="0">
                <a:latin typeface="+mj-lt"/>
                <a:cs typeface="Meiryo"/>
              </a:rPr>
              <a:t>c</a:t>
            </a:r>
            <a:r>
              <a:rPr dirty="0">
                <a:latin typeface="+mj-lt"/>
                <a:cs typeface="Meiryo"/>
              </a:rPr>
              <a:t>tor</a:t>
            </a:r>
            <a:r>
              <a:rPr lang="en-US" dirty="0">
                <a:latin typeface="+mj-lt"/>
                <a:cs typeface="Meiryo"/>
              </a:rPr>
              <a:t>, Reference Case</a:t>
            </a:r>
          </a:p>
        </p:txBody>
      </p:sp>
      <p:grpSp>
        <p:nvGrpSpPr>
          <p:cNvPr id="8" name="Group 7">
            <a:extLst>
              <a:ext uri="{FF2B5EF4-FFF2-40B4-BE49-F238E27FC236}">
                <a16:creationId xmlns:a16="http://schemas.microsoft.com/office/drawing/2014/main" xmlns="" id="{4BB4BBB7-1AD9-4B40-9E41-CAA75627C3D9}"/>
              </a:ext>
            </a:extLst>
          </p:cNvPr>
          <p:cNvGrpSpPr/>
          <p:nvPr/>
        </p:nvGrpSpPr>
        <p:grpSpPr>
          <a:xfrm>
            <a:off x="140603" y="1748894"/>
            <a:ext cx="10638693" cy="5016356"/>
            <a:chOff x="142028" y="1027954"/>
            <a:chExt cx="9312003" cy="4896684"/>
          </a:xfrm>
        </p:grpSpPr>
        <p:graphicFrame>
          <p:nvGraphicFramePr>
            <p:cNvPr id="10" name="Chart 9">
              <a:extLst>
                <a:ext uri="{FF2B5EF4-FFF2-40B4-BE49-F238E27FC236}">
                  <a16:creationId xmlns:a16="http://schemas.microsoft.com/office/drawing/2014/main" xmlns="" id="{E11FA2A2-AEE8-4F86-9A63-7C16E023BA96}"/>
                </a:ext>
              </a:extLst>
            </p:cNvPr>
            <p:cNvGraphicFramePr>
              <a:graphicFrameLocks/>
            </p:cNvGraphicFramePr>
            <p:nvPr>
              <p:extLst>
                <p:ext uri="{D42A27DB-BD31-4B8C-83A1-F6EECF244321}">
                  <p14:modId xmlns:p14="http://schemas.microsoft.com/office/powerpoint/2010/main" val="1597927441"/>
                </p:ext>
              </p:extLst>
            </p:nvPr>
          </p:nvGraphicFramePr>
          <p:xfrm>
            <a:off x="142028" y="1027954"/>
            <a:ext cx="8801100" cy="480209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3">
              <a:extLst>
                <a:ext uri="{FF2B5EF4-FFF2-40B4-BE49-F238E27FC236}">
                  <a16:creationId xmlns:a16="http://schemas.microsoft.com/office/drawing/2014/main" xmlns="" id="{6A85D7A9-7629-4F02-9FDE-672230A75B26}"/>
                </a:ext>
              </a:extLst>
            </p:cNvPr>
            <p:cNvSpPr txBox="1"/>
            <p:nvPr/>
          </p:nvSpPr>
          <p:spPr>
            <a:xfrm>
              <a:off x="7515714" y="2241753"/>
              <a:ext cx="1273865" cy="198783"/>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a:ln>
                    <a:noFill/>
                  </a:ln>
                  <a:solidFill>
                    <a:sysClr val="windowText" lastClr="000000"/>
                  </a:solidFill>
                  <a:effectLst/>
                  <a:uLnTx/>
                  <a:uFillTx/>
                  <a:latin typeface="+mj-lt"/>
                  <a:ea typeface="+mn-ea"/>
                  <a:cs typeface="+mn-cs"/>
                </a:rPr>
                <a:t>2050 GHG Share</a:t>
              </a:r>
            </a:p>
          </p:txBody>
        </p:sp>
        <p:sp>
          <p:nvSpPr>
            <p:cNvPr id="12" name="TextBox 11">
              <a:extLst>
                <a:ext uri="{FF2B5EF4-FFF2-40B4-BE49-F238E27FC236}">
                  <a16:creationId xmlns:a16="http://schemas.microsoft.com/office/drawing/2014/main" xmlns="" id="{D509030B-81A6-4277-AD88-0E15CE1EAA29}"/>
                </a:ext>
              </a:extLst>
            </p:cNvPr>
            <p:cNvSpPr txBox="1"/>
            <p:nvPr/>
          </p:nvSpPr>
          <p:spPr>
            <a:xfrm>
              <a:off x="7582799" y="4417629"/>
              <a:ext cx="1715156" cy="325964"/>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strike="noStrike" kern="0" cap="none" spc="0" normalizeH="0" baseline="0" noProof="0" dirty="0">
                  <a:ln>
                    <a:noFill/>
                  </a:ln>
                  <a:solidFill>
                    <a:srgbClr val="FF0000"/>
                  </a:solidFill>
                  <a:uLnTx/>
                  <a:uFillTx/>
                  <a:latin typeface="+mj-lt"/>
                  <a:ea typeface="+mn-ea"/>
                  <a:cs typeface="+mn-cs"/>
                </a:rPr>
                <a:t>Transportation 35%</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strike="noStrike" kern="0" cap="none" spc="0" normalizeH="0" baseline="0" noProof="0" dirty="0">
                <a:ln>
                  <a:noFill/>
                </a:ln>
                <a:solidFill>
                  <a:srgbClr val="FF0000"/>
                </a:solidFill>
                <a:uLnTx/>
                <a:uFillTx/>
                <a:latin typeface="+mj-lt"/>
                <a:ea typeface="+mn-ea"/>
                <a:cs typeface="+mn-cs"/>
              </a:endParaRPr>
            </a:p>
          </p:txBody>
        </p:sp>
        <p:sp>
          <p:nvSpPr>
            <p:cNvPr id="13" name="TextBox 12">
              <a:extLst>
                <a:ext uri="{FF2B5EF4-FFF2-40B4-BE49-F238E27FC236}">
                  <a16:creationId xmlns:a16="http://schemas.microsoft.com/office/drawing/2014/main" xmlns="" id="{078FF731-4EE6-4390-A375-CD161169258B}"/>
                </a:ext>
              </a:extLst>
            </p:cNvPr>
            <p:cNvSpPr txBox="1"/>
            <p:nvPr/>
          </p:nvSpPr>
          <p:spPr>
            <a:xfrm>
              <a:off x="7576495" y="3890425"/>
              <a:ext cx="1113183" cy="225287"/>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mj-lt"/>
                  <a:ea typeface="+mn-ea"/>
                  <a:cs typeface="+mn-cs"/>
                </a:rPr>
                <a:t>Residential 15%</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ysClr val="windowText" lastClr="000000"/>
                </a:solidFill>
                <a:effectLst/>
                <a:uLnTx/>
                <a:uFillTx/>
                <a:latin typeface="+mj-lt"/>
                <a:ea typeface="+mn-ea"/>
                <a:cs typeface="+mn-cs"/>
              </a:endParaRPr>
            </a:p>
          </p:txBody>
        </p:sp>
        <p:sp>
          <p:nvSpPr>
            <p:cNvPr id="14" name="TextBox 13">
              <a:extLst>
                <a:ext uri="{FF2B5EF4-FFF2-40B4-BE49-F238E27FC236}">
                  <a16:creationId xmlns:a16="http://schemas.microsoft.com/office/drawing/2014/main" xmlns="" id="{E9C4246A-31AB-4A02-A92A-DE7ED4ACC4C4}"/>
                </a:ext>
              </a:extLst>
            </p:cNvPr>
            <p:cNvSpPr txBox="1"/>
            <p:nvPr/>
          </p:nvSpPr>
          <p:spPr>
            <a:xfrm>
              <a:off x="7569871" y="3551755"/>
              <a:ext cx="1424608" cy="225287"/>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mj-lt"/>
                  <a:ea typeface="+mn-ea"/>
                  <a:cs typeface="+mn-cs"/>
                </a:rPr>
                <a:t>Electric Power 13%</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ysClr val="windowText" lastClr="000000"/>
                </a:solidFill>
                <a:effectLst/>
                <a:uLnTx/>
                <a:uFillTx/>
                <a:latin typeface="+mj-lt"/>
                <a:ea typeface="+mn-ea"/>
                <a:cs typeface="+mn-cs"/>
              </a:endParaRPr>
            </a:p>
          </p:txBody>
        </p:sp>
        <p:sp>
          <p:nvSpPr>
            <p:cNvPr id="15" name="TextBox 14">
              <a:extLst>
                <a:ext uri="{FF2B5EF4-FFF2-40B4-BE49-F238E27FC236}">
                  <a16:creationId xmlns:a16="http://schemas.microsoft.com/office/drawing/2014/main" xmlns="" id="{4C6A43D7-BB1F-4EE4-BC81-9E2965C9ADC7}"/>
                </a:ext>
              </a:extLst>
            </p:cNvPr>
            <p:cNvSpPr txBox="1"/>
            <p:nvPr/>
          </p:nvSpPr>
          <p:spPr>
            <a:xfrm>
              <a:off x="7576497" y="3238089"/>
              <a:ext cx="854765" cy="225287"/>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mj-lt"/>
                  <a:ea typeface="+mn-ea"/>
                  <a:cs typeface="+mn-cs"/>
                </a:rPr>
                <a:t>C &amp; I 12%</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ysClr val="windowText" lastClr="000000"/>
                </a:solidFill>
                <a:effectLst/>
                <a:uLnTx/>
                <a:uFillTx/>
                <a:latin typeface="+mj-lt"/>
                <a:ea typeface="+mn-ea"/>
                <a:cs typeface="+mn-cs"/>
              </a:endParaRPr>
            </a:p>
          </p:txBody>
        </p:sp>
        <p:sp>
          <p:nvSpPr>
            <p:cNvPr id="16" name="TextBox 15">
              <a:extLst>
                <a:ext uri="{FF2B5EF4-FFF2-40B4-BE49-F238E27FC236}">
                  <a16:creationId xmlns:a16="http://schemas.microsoft.com/office/drawing/2014/main" xmlns="" id="{ECCC813B-6F1A-4E1B-9A30-39666272704C}"/>
                </a:ext>
              </a:extLst>
            </p:cNvPr>
            <p:cNvSpPr txBox="1"/>
            <p:nvPr/>
          </p:nvSpPr>
          <p:spPr>
            <a:xfrm>
              <a:off x="7569871" y="2978838"/>
              <a:ext cx="1573056" cy="259251"/>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mj-lt"/>
                  <a:ea typeface="+mn-ea"/>
                  <a:cs typeface="+mn-cs"/>
                </a:rPr>
                <a:t>Industrial 10%</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ysClr val="windowText" lastClr="000000"/>
                </a:solidFill>
                <a:effectLst/>
                <a:uLnTx/>
                <a:uFillTx/>
                <a:latin typeface="+mj-lt"/>
                <a:ea typeface="+mn-ea"/>
                <a:cs typeface="+mn-cs"/>
              </a:endParaRPr>
            </a:p>
          </p:txBody>
        </p:sp>
        <p:sp>
          <p:nvSpPr>
            <p:cNvPr id="17" name="TextBox 16">
              <a:extLst>
                <a:ext uri="{FF2B5EF4-FFF2-40B4-BE49-F238E27FC236}">
                  <a16:creationId xmlns:a16="http://schemas.microsoft.com/office/drawing/2014/main" xmlns="" id="{C6F57B4D-A8BB-48AB-B613-177DAEF1C5B0}"/>
                </a:ext>
              </a:extLst>
            </p:cNvPr>
            <p:cNvSpPr txBox="1"/>
            <p:nvPr/>
          </p:nvSpPr>
          <p:spPr>
            <a:xfrm>
              <a:off x="7569871" y="2740247"/>
              <a:ext cx="1728084" cy="238591"/>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mj-lt"/>
                  <a:ea typeface="+mn-ea"/>
                  <a:cs typeface="+mn-cs"/>
                </a:rPr>
                <a:t>Waste 7%</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ysClr val="windowText" lastClr="000000"/>
                </a:solidFill>
                <a:effectLst/>
                <a:uLnTx/>
                <a:uFillTx/>
                <a:latin typeface="+mj-lt"/>
                <a:ea typeface="+mn-ea"/>
                <a:cs typeface="+mn-cs"/>
              </a:endParaRPr>
            </a:p>
          </p:txBody>
        </p:sp>
        <p:sp>
          <p:nvSpPr>
            <p:cNvPr id="18" name="TextBox 17">
              <a:extLst>
                <a:ext uri="{FF2B5EF4-FFF2-40B4-BE49-F238E27FC236}">
                  <a16:creationId xmlns:a16="http://schemas.microsoft.com/office/drawing/2014/main" xmlns="" id="{4B463328-430A-44B9-86D8-5C03EA9C4312}"/>
                </a:ext>
              </a:extLst>
            </p:cNvPr>
            <p:cNvSpPr txBox="1"/>
            <p:nvPr/>
          </p:nvSpPr>
          <p:spPr>
            <a:xfrm>
              <a:off x="7582799" y="2514960"/>
              <a:ext cx="1871232" cy="225287"/>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mj-lt"/>
                  <a:ea typeface="+mn-ea"/>
                  <a:cs typeface="+mn-cs"/>
                </a:rPr>
                <a:t>Industrial Processes 6%</a:t>
              </a:r>
            </a:p>
          </p:txBody>
        </p:sp>
        <p:sp>
          <p:nvSpPr>
            <p:cNvPr id="19" name="TextBox 18">
              <a:extLst>
                <a:ext uri="{FF2B5EF4-FFF2-40B4-BE49-F238E27FC236}">
                  <a16:creationId xmlns:a16="http://schemas.microsoft.com/office/drawing/2014/main" xmlns="" id="{5C5B6863-8E56-4DFB-A4C6-9DD1D10E5A14}"/>
                </a:ext>
              </a:extLst>
            </p:cNvPr>
            <p:cNvSpPr txBox="1"/>
            <p:nvPr/>
          </p:nvSpPr>
          <p:spPr>
            <a:xfrm>
              <a:off x="435532" y="5495764"/>
              <a:ext cx="6870686" cy="428874"/>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Calibri" panose="020F0502020204030204"/>
                  <a:ea typeface="+mn-ea"/>
                  <a:cs typeface="+mn-cs"/>
                </a:rPr>
                <a:t>*The agriculture and non-energy sectors represent 1% and 0.3%, respectively, of total emissions in 2050.</a:t>
              </a:r>
            </a:p>
          </p:txBody>
        </p:sp>
      </p:grpSp>
    </p:spTree>
    <p:extLst>
      <p:ext uri="{BB962C8B-B14F-4D97-AF65-F5344CB8AC3E}">
        <p14:creationId xmlns:p14="http://schemas.microsoft.com/office/powerpoint/2010/main" val="3573253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52" y="139154"/>
            <a:ext cx="9399494" cy="1052606"/>
          </a:xfrm>
        </p:spPr>
        <p:txBody>
          <a:bodyPr>
            <a:normAutofit fontScale="90000"/>
          </a:bodyPr>
          <a:lstStyle/>
          <a:p>
            <a:r>
              <a:rPr lang="en-US" dirty="0"/>
              <a:t>Why modernize our transportation system? </a:t>
            </a:r>
          </a:p>
        </p:txBody>
      </p:sp>
      <p:sp>
        <p:nvSpPr>
          <p:cNvPr id="3" name="Content Placeholder 2"/>
          <p:cNvSpPr>
            <a:spLocks noGrp="1"/>
          </p:cNvSpPr>
          <p:nvPr>
            <p:ph idx="1"/>
          </p:nvPr>
        </p:nvSpPr>
        <p:spPr>
          <a:xfrm>
            <a:off x="457201" y="1075282"/>
            <a:ext cx="9592732" cy="5649991"/>
          </a:xfrm>
        </p:spPr>
        <p:txBody>
          <a:bodyPr>
            <a:normAutofit fontScale="92500" lnSpcReduction="10000"/>
          </a:bodyPr>
          <a:lstStyle/>
          <a:p>
            <a:pPr marL="0" indent="0">
              <a:buNone/>
            </a:pPr>
            <a:r>
              <a:rPr lang="en-US" b="1" dirty="0"/>
              <a:t>Prosperity</a:t>
            </a:r>
          </a:p>
          <a:p>
            <a:pPr marL="800100" lvl="1" indent="-342900">
              <a:buFont typeface="Arial" panose="020B0604020202020204" pitchFamily="34" charset="0"/>
              <a:buChar char="•"/>
            </a:pPr>
            <a:r>
              <a:rPr lang="en-US" dirty="0"/>
              <a:t>New markets and technologies</a:t>
            </a:r>
          </a:p>
          <a:p>
            <a:pPr marL="800100" lvl="1" indent="-342900">
              <a:spcAft>
                <a:spcPts val="600"/>
              </a:spcAft>
              <a:buFont typeface="Arial" panose="020B0604020202020204" pitchFamily="34" charset="0"/>
              <a:buChar char="•"/>
            </a:pPr>
            <a:r>
              <a:rPr lang="en-US" dirty="0"/>
              <a:t>Leverage our strong workforce, universities &amp; advanced research centers</a:t>
            </a:r>
          </a:p>
          <a:p>
            <a:pPr marL="0" indent="0">
              <a:buNone/>
            </a:pPr>
            <a:r>
              <a:rPr lang="en-US" b="1" dirty="0"/>
              <a:t>Efficiency</a:t>
            </a:r>
          </a:p>
          <a:p>
            <a:pPr marL="800100" lvl="1" indent="-342900">
              <a:buFont typeface="Arial" panose="020B0604020202020204" pitchFamily="34" charset="0"/>
              <a:buChar char="•"/>
            </a:pPr>
            <a:r>
              <a:rPr lang="en-US" dirty="0"/>
              <a:t>Operations and productivity</a:t>
            </a:r>
          </a:p>
          <a:p>
            <a:pPr marL="800100" lvl="1" indent="-342900">
              <a:buFont typeface="Arial" panose="020B0604020202020204" pitchFamily="34" charset="0"/>
              <a:buChar char="•"/>
            </a:pPr>
            <a:r>
              <a:rPr lang="en-US" dirty="0"/>
              <a:t>Connectivity to jobs, education, services, markets</a:t>
            </a:r>
          </a:p>
          <a:p>
            <a:pPr marL="800100" lvl="1" indent="-342900">
              <a:spcAft>
                <a:spcPts val="600"/>
              </a:spcAft>
              <a:buFont typeface="Arial" panose="020B0604020202020204" pitchFamily="34" charset="0"/>
              <a:buChar char="•"/>
            </a:pPr>
            <a:r>
              <a:rPr lang="en-US" dirty="0"/>
              <a:t>Customer-focused</a:t>
            </a:r>
          </a:p>
          <a:p>
            <a:pPr marL="0" indent="0">
              <a:buNone/>
            </a:pPr>
            <a:r>
              <a:rPr lang="en-US" b="1" dirty="0"/>
              <a:t>Health</a:t>
            </a:r>
          </a:p>
          <a:p>
            <a:pPr marL="800100" lvl="1" indent="-342900">
              <a:buFont typeface="Arial" panose="020B0604020202020204" pitchFamily="34" charset="0"/>
              <a:buChar char="•"/>
            </a:pPr>
            <a:r>
              <a:rPr lang="en-US" dirty="0"/>
              <a:t>Improves air quality</a:t>
            </a:r>
          </a:p>
          <a:p>
            <a:pPr marL="800100" lvl="1" indent="-342900">
              <a:buFont typeface="Arial" panose="020B0604020202020204" pitchFamily="34" charset="0"/>
              <a:buChar char="•"/>
            </a:pPr>
            <a:r>
              <a:rPr lang="en-US" dirty="0"/>
              <a:t>Avoids asthma, other respiratory illnesses and cardiovascular conditions</a:t>
            </a:r>
          </a:p>
          <a:p>
            <a:pPr marL="800100" lvl="1" indent="-342900">
              <a:spcAft>
                <a:spcPts val="600"/>
              </a:spcAft>
              <a:buFont typeface="Arial" panose="020B0604020202020204" pitchFamily="34" charset="0"/>
              <a:buChar char="•"/>
            </a:pPr>
            <a:r>
              <a:rPr lang="en-US" dirty="0"/>
              <a:t>Decreases work days lost and provides savings in healthcare costs</a:t>
            </a:r>
          </a:p>
          <a:p>
            <a:pPr marL="0" indent="0">
              <a:buNone/>
            </a:pPr>
            <a:r>
              <a:rPr lang="en-US" b="1" dirty="0"/>
              <a:t>Vibrant communities</a:t>
            </a:r>
          </a:p>
          <a:p>
            <a:pPr marL="800100" lvl="1" indent="-342900">
              <a:buFont typeface="Arial" panose="020B0604020202020204" pitchFamily="34" charset="0"/>
              <a:buChar char="•"/>
            </a:pPr>
            <a:r>
              <a:rPr lang="en-US" dirty="0"/>
              <a:t>Complete streets</a:t>
            </a:r>
          </a:p>
          <a:p>
            <a:pPr marL="800100" lvl="1" indent="-342900">
              <a:buFont typeface="Arial" panose="020B0604020202020204" pitchFamily="34" charset="0"/>
              <a:buChar char="•"/>
            </a:pPr>
            <a:r>
              <a:rPr lang="en-US" dirty="0"/>
              <a:t>Smart growth</a:t>
            </a:r>
          </a:p>
          <a:p>
            <a:pPr marL="800100" lvl="1" indent="-342900">
              <a:buFont typeface="Arial" panose="020B0604020202020204" pitchFamily="34" charset="0"/>
              <a:buChar char="•"/>
            </a:pPr>
            <a:r>
              <a:rPr lang="en-US" dirty="0"/>
              <a:t>Connectivity and access</a:t>
            </a:r>
          </a:p>
        </p:txBody>
      </p:sp>
    </p:spTree>
    <p:extLst>
      <p:ext uri="{BB962C8B-B14F-4D97-AF65-F5344CB8AC3E}">
        <p14:creationId xmlns:p14="http://schemas.microsoft.com/office/powerpoint/2010/main" val="1331493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586" y="392909"/>
            <a:ext cx="9399494" cy="1052606"/>
          </a:xfrm>
        </p:spPr>
        <p:txBody>
          <a:bodyPr>
            <a:normAutofit fontScale="90000"/>
          </a:bodyPr>
          <a:lstStyle/>
          <a:p>
            <a:r>
              <a:rPr lang="en-US" dirty="0"/>
              <a:t>Possible goals for a low carbon transportation policy</a:t>
            </a:r>
          </a:p>
        </p:txBody>
      </p:sp>
      <p:sp>
        <p:nvSpPr>
          <p:cNvPr id="3" name="Content Placeholder 2"/>
          <p:cNvSpPr>
            <a:spLocks noGrp="1"/>
          </p:cNvSpPr>
          <p:nvPr>
            <p:ph idx="1"/>
          </p:nvPr>
        </p:nvSpPr>
        <p:spPr>
          <a:xfrm>
            <a:off x="725976" y="1826076"/>
            <a:ext cx="9637224" cy="4498524"/>
          </a:xfrm>
        </p:spPr>
        <p:txBody>
          <a:bodyPr>
            <a:normAutofit/>
          </a:bodyPr>
          <a:lstStyle/>
          <a:p>
            <a:pPr marL="0" indent="0">
              <a:spcBef>
                <a:spcPts val="600"/>
              </a:spcBef>
              <a:spcAft>
                <a:spcPts val="1200"/>
              </a:spcAft>
              <a:buNone/>
            </a:pPr>
            <a:r>
              <a:rPr lang="en-US" b="1" dirty="0"/>
              <a:t>Provide incentives </a:t>
            </a:r>
            <a:r>
              <a:rPr lang="en-US" dirty="0"/>
              <a:t>for people, companies and governments to choose cleaner transportation options</a:t>
            </a:r>
          </a:p>
          <a:p>
            <a:pPr marL="0" indent="0">
              <a:spcBef>
                <a:spcPts val="600"/>
              </a:spcBef>
              <a:spcAft>
                <a:spcPts val="1200"/>
              </a:spcAft>
              <a:buNone/>
            </a:pPr>
            <a:r>
              <a:rPr lang="en-US" b="1" dirty="0"/>
              <a:t>Encourage investments </a:t>
            </a:r>
            <a:r>
              <a:rPr lang="en-US" dirty="0"/>
              <a:t>by the private sector in clean technology innovation and market development</a:t>
            </a:r>
          </a:p>
          <a:p>
            <a:pPr marL="0" indent="0">
              <a:spcBef>
                <a:spcPts val="600"/>
              </a:spcBef>
              <a:spcAft>
                <a:spcPts val="1200"/>
              </a:spcAft>
              <a:buNone/>
            </a:pPr>
            <a:r>
              <a:rPr lang="en-US" b="1" dirty="0"/>
              <a:t>Create a “price signal” </a:t>
            </a:r>
            <a:r>
              <a:rPr lang="en-US" dirty="0"/>
              <a:t>so that market prices for transportation reflect damages caused by carbon pollution</a:t>
            </a:r>
          </a:p>
          <a:p>
            <a:pPr marL="0" indent="0">
              <a:spcBef>
                <a:spcPts val="600"/>
              </a:spcBef>
              <a:spcAft>
                <a:spcPts val="1200"/>
              </a:spcAft>
              <a:buNone/>
            </a:pPr>
            <a:r>
              <a:rPr lang="en-US" b="1" dirty="0"/>
              <a:t>Raise funds </a:t>
            </a:r>
            <a:r>
              <a:rPr lang="en-US" dirty="0"/>
              <a:t>for states to invest in more reliable, cleaner and resilient transportation systems</a:t>
            </a:r>
          </a:p>
        </p:txBody>
      </p:sp>
    </p:spTree>
    <p:extLst>
      <p:ext uri="{BB962C8B-B14F-4D97-AF65-F5344CB8AC3E}">
        <p14:creationId xmlns:p14="http://schemas.microsoft.com/office/powerpoint/2010/main" val="3962256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5540" y="127000"/>
            <a:ext cx="9591990" cy="1325563"/>
          </a:xfrm>
        </p:spPr>
        <p:txBody>
          <a:bodyPr/>
          <a:lstStyle/>
          <a:p>
            <a:r>
              <a:rPr lang="en-US" dirty="0"/>
              <a:t>Examples of actions identified by stakeholders to date</a:t>
            </a:r>
          </a:p>
        </p:txBody>
      </p:sp>
      <p:sp>
        <p:nvSpPr>
          <p:cNvPr id="5" name="Content Placeholder 4"/>
          <p:cNvSpPr>
            <a:spLocks noGrp="1"/>
          </p:cNvSpPr>
          <p:nvPr>
            <p:ph idx="1"/>
          </p:nvPr>
        </p:nvSpPr>
        <p:spPr>
          <a:xfrm>
            <a:off x="396074" y="1684867"/>
            <a:ext cx="9723172" cy="4910694"/>
          </a:xfrm>
        </p:spPr>
        <p:txBody>
          <a:bodyPr>
            <a:noAutofit/>
          </a:bodyPr>
          <a:lstStyle/>
          <a:p>
            <a:pPr marL="0" indent="0">
              <a:buNone/>
            </a:pPr>
            <a:r>
              <a:rPr lang="en-US" sz="2400" b="1" dirty="0"/>
              <a:t>Congestion pricing </a:t>
            </a:r>
            <a:r>
              <a:rPr lang="en-US" sz="2400" dirty="0"/>
              <a:t>- cost to enter specific areas at high-traffic times</a:t>
            </a:r>
          </a:p>
          <a:p>
            <a:pPr marL="0" indent="0">
              <a:buNone/>
            </a:pPr>
            <a:r>
              <a:rPr lang="en-US" sz="2400" b="1" dirty="0"/>
              <a:t>Vehicle-miles-traveled fees </a:t>
            </a:r>
            <a:r>
              <a:rPr lang="en-US" sz="2400" dirty="0"/>
              <a:t>- cost based on miles driven instead of fuel consumed</a:t>
            </a:r>
          </a:p>
          <a:p>
            <a:pPr marL="0" indent="0">
              <a:buNone/>
            </a:pPr>
            <a:r>
              <a:rPr lang="en-US" sz="2400" b="1" dirty="0"/>
              <a:t>Rebates</a:t>
            </a:r>
            <a:r>
              <a:rPr lang="en-US" sz="2400" dirty="0"/>
              <a:t> - for use of public transit or purchase of zero-emission options</a:t>
            </a:r>
          </a:p>
          <a:p>
            <a:pPr marL="0" indent="0">
              <a:buNone/>
            </a:pPr>
            <a:r>
              <a:rPr lang="en-US" sz="2400" b="1" dirty="0"/>
              <a:t>Electrification zone </a:t>
            </a:r>
            <a:r>
              <a:rPr lang="en-US" sz="2400" dirty="0"/>
              <a:t>- a requirement that all vehicles be electric to enter a certain city zone or use a certain travel corridor</a:t>
            </a:r>
          </a:p>
          <a:p>
            <a:pPr marL="0" indent="0">
              <a:buNone/>
            </a:pPr>
            <a:r>
              <a:rPr lang="en-US" sz="2400" b="1" dirty="0"/>
              <a:t>Cap-and-invest system </a:t>
            </a:r>
            <a:r>
              <a:rPr lang="en-US" sz="2400" dirty="0"/>
              <a:t>- a pollution cap that levies a cost on fuel suppliers to generate revenue for investment</a:t>
            </a:r>
          </a:p>
          <a:p>
            <a:pPr marL="0" indent="0">
              <a:buNone/>
            </a:pPr>
            <a:r>
              <a:rPr lang="en-US" sz="2400" b="1" dirty="0"/>
              <a:t>EV-ready codes </a:t>
            </a:r>
            <a:r>
              <a:rPr lang="en-US" sz="2400" dirty="0"/>
              <a:t>- building codes requiring new construction to have a certain quantity of installed EV charging</a:t>
            </a:r>
          </a:p>
          <a:p>
            <a:pPr marL="0" indent="0">
              <a:buNone/>
            </a:pPr>
            <a:r>
              <a:rPr lang="en-US" sz="2400" b="1" dirty="0"/>
              <a:t>Green Bank - </a:t>
            </a:r>
            <a:r>
              <a:rPr lang="en-US" sz="2400" dirty="0"/>
              <a:t>public funding to support private investments in new technologies and services </a:t>
            </a:r>
          </a:p>
        </p:txBody>
      </p:sp>
    </p:spTree>
    <p:extLst>
      <p:ext uri="{BB962C8B-B14F-4D97-AF65-F5344CB8AC3E}">
        <p14:creationId xmlns:p14="http://schemas.microsoft.com/office/powerpoint/2010/main" val="1833994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24" y="167480"/>
            <a:ext cx="8485094" cy="1325563"/>
          </a:xfrm>
        </p:spPr>
        <p:txBody>
          <a:bodyPr/>
          <a:lstStyle/>
          <a:p>
            <a:r>
              <a:rPr lang="en-US" dirty="0"/>
              <a:t>On the need for “bolder action”</a:t>
            </a:r>
          </a:p>
        </p:txBody>
      </p:sp>
      <p:sp>
        <p:nvSpPr>
          <p:cNvPr id="6" name="Content Placeholder 2"/>
          <p:cNvSpPr txBox="1">
            <a:spLocks/>
          </p:cNvSpPr>
          <p:nvPr/>
        </p:nvSpPr>
        <p:spPr>
          <a:xfrm>
            <a:off x="3776488" y="798786"/>
            <a:ext cx="4908331" cy="43828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sp>
        <p:nvSpPr>
          <p:cNvPr id="7" name="Content Placeholder 2"/>
          <p:cNvSpPr>
            <a:spLocks noGrp="1"/>
          </p:cNvSpPr>
          <p:nvPr>
            <p:ph idx="1"/>
          </p:nvPr>
        </p:nvSpPr>
        <p:spPr>
          <a:xfrm>
            <a:off x="956733" y="1779853"/>
            <a:ext cx="9194800" cy="4910667"/>
          </a:xfrm>
        </p:spPr>
        <p:txBody>
          <a:bodyPr>
            <a:noAutofit/>
          </a:bodyPr>
          <a:lstStyle/>
          <a:p>
            <a:pPr marL="0" indent="0">
              <a:buNone/>
            </a:pPr>
            <a:r>
              <a:rPr lang="en-US" sz="3200" i="1" dirty="0">
                <a:solidFill>
                  <a:srgbClr val="000000"/>
                </a:solidFill>
              </a:rPr>
              <a:t>…without bolder action, our children won’t have time to debate the existence of climate change; they’ll be busy dealing with its effects: environmental disasters, economic disruptions, and waves of climate refugees seeking sanctuary. Now, we can and should argue about the best approach to the problem.  But to simply deny the problem not only betrays future generations; it betrays the essential spirit of innovation and practical problem-solving that guided our Founders</a:t>
            </a:r>
            <a:r>
              <a:rPr lang="en-US" sz="3200" i="1" dirty="0" smtClean="0">
                <a:solidFill>
                  <a:srgbClr val="000000"/>
                </a:solidFill>
              </a:rPr>
              <a:t>. </a:t>
            </a:r>
          </a:p>
          <a:p>
            <a:pPr marL="0" indent="0">
              <a:buNone/>
            </a:pPr>
            <a:r>
              <a:rPr lang="en-US" sz="3200" i="1" dirty="0">
                <a:solidFill>
                  <a:srgbClr val="000000"/>
                </a:solidFill>
              </a:rPr>
              <a:t>	</a:t>
            </a:r>
            <a:r>
              <a:rPr lang="en-US" sz="3200" i="1" dirty="0" smtClean="0">
                <a:solidFill>
                  <a:srgbClr val="000000"/>
                </a:solidFill>
              </a:rPr>
              <a:t>		– </a:t>
            </a:r>
            <a:r>
              <a:rPr lang="en-US" sz="3200" dirty="0" smtClean="0">
                <a:solidFill>
                  <a:srgbClr val="000000"/>
                </a:solidFill>
              </a:rPr>
              <a:t>President Barack Obama</a:t>
            </a:r>
            <a:endParaRPr lang="en-US" sz="3200" i="1" dirty="0">
              <a:solidFill>
                <a:srgbClr val="000000"/>
              </a:solidFill>
            </a:endParaRPr>
          </a:p>
        </p:txBody>
      </p:sp>
    </p:spTree>
    <p:extLst>
      <p:ext uri="{BB962C8B-B14F-4D97-AF65-F5344CB8AC3E}">
        <p14:creationId xmlns:p14="http://schemas.microsoft.com/office/powerpoint/2010/main" val="1740011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198" y="1038386"/>
            <a:ext cx="9260561" cy="1747017"/>
          </a:xfrm>
        </p:spPr>
        <p:txBody>
          <a:bodyPr>
            <a:normAutofit/>
          </a:bodyPr>
          <a:lstStyle/>
          <a:p>
            <a:r>
              <a:rPr lang="en-US" dirty="0"/>
              <a:t>New England Electricity Restructuring Roundtable</a:t>
            </a:r>
            <a:endParaRPr lang="en-US" sz="6000" b="1" dirty="0"/>
          </a:p>
        </p:txBody>
      </p:sp>
      <p:sp>
        <p:nvSpPr>
          <p:cNvPr id="3" name="Subtitle 2"/>
          <p:cNvSpPr>
            <a:spLocks noGrp="1"/>
          </p:cNvSpPr>
          <p:nvPr>
            <p:ph type="subTitle" idx="1"/>
          </p:nvPr>
        </p:nvSpPr>
        <p:spPr>
          <a:xfrm>
            <a:off x="2345267" y="3016332"/>
            <a:ext cx="6246421" cy="1698171"/>
          </a:xfrm>
        </p:spPr>
        <p:txBody>
          <a:bodyPr>
            <a:normAutofit fontScale="47500" lnSpcReduction="20000"/>
          </a:bodyPr>
          <a:lstStyle/>
          <a:p>
            <a:endParaRPr lang="en-US" sz="2800" dirty="0"/>
          </a:p>
          <a:p>
            <a:r>
              <a:rPr lang="en-US" sz="4000" dirty="0"/>
              <a:t>June 15, 2018</a:t>
            </a:r>
            <a:endParaRPr lang="en-US" sz="4364" baseline="30000" dirty="0"/>
          </a:p>
          <a:p>
            <a:endParaRPr lang="en-US" sz="4000" baseline="30000" dirty="0"/>
          </a:p>
          <a:p>
            <a:pPr>
              <a:lnSpc>
                <a:spcPct val="120000"/>
              </a:lnSpc>
              <a:spcBef>
                <a:spcPts val="0"/>
              </a:spcBef>
            </a:pPr>
            <a:r>
              <a:rPr lang="en-US" sz="3840" dirty="0"/>
              <a:t>Commissioner Robert J. Klee</a:t>
            </a:r>
          </a:p>
          <a:p>
            <a:pPr>
              <a:lnSpc>
                <a:spcPct val="120000"/>
              </a:lnSpc>
              <a:spcBef>
                <a:spcPts val="0"/>
              </a:spcBef>
            </a:pPr>
            <a:r>
              <a:rPr lang="en-US" sz="3840" dirty="0"/>
              <a:t>Connecticut Department of Energy and Environmental Protection</a:t>
            </a:r>
          </a:p>
        </p:txBody>
      </p:sp>
      <p:pic>
        <p:nvPicPr>
          <p:cNvPr id="3074" name="Picture 2" descr="Image result for ct de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926" y="4804763"/>
            <a:ext cx="1685101" cy="16851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connectic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439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400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733" y="-73619"/>
            <a:ext cx="8485094" cy="1325563"/>
          </a:xfrm>
        </p:spPr>
        <p:txBody>
          <a:bodyPr/>
          <a:lstStyle/>
          <a:p>
            <a:r>
              <a:rPr lang="en-US" dirty="0"/>
              <a:t>Connecticut Still Revolutionary</a:t>
            </a:r>
          </a:p>
        </p:txBody>
      </p:sp>
      <p:sp>
        <p:nvSpPr>
          <p:cNvPr id="3" name="Content Placeholder 2"/>
          <p:cNvSpPr>
            <a:spLocks noGrp="1"/>
          </p:cNvSpPr>
          <p:nvPr>
            <p:ph idx="1"/>
          </p:nvPr>
        </p:nvSpPr>
        <p:spPr>
          <a:xfrm>
            <a:off x="509666" y="1184223"/>
            <a:ext cx="9489357" cy="5397448"/>
          </a:xfrm>
        </p:spPr>
        <p:txBody>
          <a:bodyPr>
            <a:normAutofit fontScale="85000" lnSpcReduction="20000"/>
          </a:bodyPr>
          <a:lstStyle/>
          <a:p>
            <a:pPr marL="0" indent="0">
              <a:buNone/>
            </a:pPr>
            <a:r>
              <a:rPr lang="en-US" sz="3600" b="1" dirty="0"/>
              <a:t>Governor’s Council on Climate Change (GC3)</a:t>
            </a:r>
          </a:p>
          <a:p>
            <a:pPr lvl="1">
              <a:spcAft>
                <a:spcPts val="600"/>
              </a:spcAft>
            </a:pPr>
            <a:r>
              <a:rPr lang="en-US" sz="3300" dirty="0"/>
              <a:t>Establish interim GHG targets &amp; plan to achieve them</a:t>
            </a:r>
          </a:p>
          <a:p>
            <a:pPr marL="0" indent="0">
              <a:buNone/>
            </a:pPr>
            <a:r>
              <a:rPr lang="en-US" sz="3600" b="1" dirty="0"/>
              <a:t>Connecticut Green Bank </a:t>
            </a:r>
          </a:p>
          <a:p>
            <a:pPr lvl="1">
              <a:spcAft>
                <a:spcPts val="600"/>
              </a:spcAft>
            </a:pPr>
            <a:r>
              <a:rPr lang="en-US" sz="3300" dirty="0"/>
              <a:t>Deploy clean energy at scale</a:t>
            </a:r>
          </a:p>
          <a:p>
            <a:pPr marL="0" indent="0">
              <a:buNone/>
            </a:pPr>
            <a:r>
              <a:rPr lang="en-US" sz="3600" b="1" dirty="0"/>
              <a:t>Public Act 18-82 (Senate Bill 7)</a:t>
            </a:r>
          </a:p>
          <a:p>
            <a:pPr lvl="1"/>
            <a:r>
              <a:rPr lang="en-US" sz="3300" dirty="0"/>
              <a:t>Planning for up to 20 in./50 cm of sea level rise by 2050</a:t>
            </a:r>
          </a:p>
          <a:p>
            <a:pPr lvl="1">
              <a:spcAft>
                <a:spcPts val="600"/>
              </a:spcAft>
            </a:pPr>
            <a:r>
              <a:rPr lang="en-US" sz="3300" dirty="0"/>
              <a:t>Interim target of 45% reduction in economy-wide GHG emissions below 2001 levels</a:t>
            </a:r>
          </a:p>
          <a:p>
            <a:pPr marL="0" indent="0">
              <a:buNone/>
            </a:pPr>
            <a:r>
              <a:rPr lang="en-US" sz="3600" b="1" dirty="0"/>
              <a:t>Public Act 18-50 (Senate Bill 9)</a:t>
            </a:r>
          </a:p>
          <a:p>
            <a:pPr lvl="1"/>
            <a:r>
              <a:rPr lang="en-US" sz="3300" dirty="0"/>
              <a:t>40% RPS by 2030</a:t>
            </a:r>
          </a:p>
          <a:p>
            <a:pPr lvl="1"/>
            <a:r>
              <a:rPr lang="en-US" sz="3300" dirty="0"/>
              <a:t>Statewide shared clean energy program</a:t>
            </a:r>
          </a:p>
          <a:p>
            <a:pPr lvl="1"/>
            <a:r>
              <a:rPr lang="en-US" sz="3300" dirty="0"/>
              <a:t>Sustainable deployment of behind-the-meter resources for residential &amp; commercial/industrial</a:t>
            </a:r>
          </a:p>
        </p:txBody>
      </p:sp>
    </p:spTree>
    <p:extLst>
      <p:ext uri="{BB962C8B-B14F-4D97-AF65-F5344CB8AC3E}">
        <p14:creationId xmlns:p14="http://schemas.microsoft.com/office/powerpoint/2010/main" val="1761204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13525" y="208336"/>
            <a:ext cx="11416019"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Connecticut GHG Emissions by Sector</a:t>
            </a:r>
          </a:p>
        </p:txBody>
      </p:sp>
      <p:pic>
        <p:nvPicPr>
          <p:cNvPr id="2" name="Picture 1"/>
          <p:cNvPicPr>
            <a:picLocks noChangeAspect="1"/>
          </p:cNvPicPr>
          <p:nvPr/>
        </p:nvPicPr>
        <p:blipFill>
          <a:blip r:embed="rId3"/>
          <a:stretch>
            <a:fillRect/>
          </a:stretch>
        </p:blipFill>
        <p:spPr>
          <a:xfrm>
            <a:off x="-177796" y="297665"/>
            <a:ext cx="10345377" cy="7575692"/>
          </a:xfrm>
          <a:prstGeom prst="rect">
            <a:avLst/>
          </a:prstGeom>
        </p:spPr>
      </p:pic>
    </p:spTree>
    <p:extLst>
      <p:ext uri="{BB962C8B-B14F-4D97-AF65-F5344CB8AC3E}">
        <p14:creationId xmlns:p14="http://schemas.microsoft.com/office/powerpoint/2010/main" val="4234566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5540" y="0"/>
            <a:ext cx="9591990" cy="1325563"/>
          </a:xfrm>
        </p:spPr>
        <p:txBody>
          <a:bodyPr>
            <a:normAutofit fontScale="90000"/>
          </a:bodyPr>
          <a:lstStyle/>
          <a:p>
            <a:r>
              <a:rPr lang="en-US" dirty="0"/>
              <a:t>Connecticut Hydrogen and Electric Automobile Purchase Rebate Program (CHEAPR)</a:t>
            </a:r>
          </a:p>
        </p:txBody>
      </p:sp>
      <p:sp>
        <p:nvSpPr>
          <p:cNvPr id="5" name="Content Placeholder 4"/>
          <p:cNvSpPr>
            <a:spLocks noGrp="1"/>
          </p:cNvSpPr>
          <p:nvPr>
            <p:ph idx="1"/>
          </p:nvPr>
        </p:nvSpPr>
        <p:spPr>
          <a:xfrm>
            <a:off x="396074" y="1325563"/>
            <a:ext cx="9723172" cy="5363104"/>
          </a:xfrm>
        </p:spPr>
        <p:txBody>
          <a:bodyPr>
            <a:noAutofit/>
          </a:bodyPr>
          <a:lstStyle/>
          <a:p>
            <a:pPr marL="0" indent="0">
              <a:buNone/>
            </a:pPr>
            <a:endParaRPr lang="en-US" sz="1800" dirty="0"/>
          </a:p>
          <a:p>
            <a:pPr marL="0" indent="0">
              <a:buNone/>
            </a:pPr>
            <a:r>
              <a:rPr lang="en-US" sz="3200" dirty="0"/>
              <a:t>“On the hood” incentives to drive down costs of BEV, FCEV and PHEV</a:t>
            </a:r>
          </a:p>
        </p:txBody>
      </p:sp>
      <p:graphicFrame>
        <p:nvGraphicFramePr>
          <p:cNvPr id="2" name="Table 1"/>
          <p:cNvGraphicFramePr>
            <a:graphicFrameLocks noGrp="1"/>
          </p:cNvGraphicFramePr>
          <p:nvPr>
            <p:extLst>
              <p:ext uri="{D42A27DB-BD31-4B8C-83A1-F6EECF244321}">
                <p14:modId xmlns:p14="http://schemas.microsoft.com/office/powerpoint/2010/main" val="658857013"/>
              </p:ext>
            </p:extLst>
          </p:nvPr>
        </p:nvGraphicFramePr>
        <p:xfrm>
          <a:off x="2275579" y="2945097"/>
          <a:ext cx="6119445" cy="3348110"/>
        </p:xfrm>
        <a:graphic>
          <a:graphicData uri="http://schemas.openxmlformats.org/drawingml/2006/table">
            <a:tbl>
              <a:tblPr/>
              <a:tblGrid>
                <a:gridCol w="1936376">
                  <a:extLst>
                    <a:ext uri="{9D8B030D-6E8A-4147-A177-3AD203B41FA5}">
                      <a16:colId xmlns:a16="http://schemas.microsoft.com/office/drawing/2014/main" xmlns="" val="20000"/>
                    </a:ext>
                  </a:extLst>
                </a:gridCol>
                <a:gridCol w="4183069">
                  <a:extLst>
                    <a:ext uri="{9D8B030D-6E8A-4147-A177-3AD203B41FA5}">
                      <a16:colId xmlns:a16="http://schemas.microsoft.com/office/drawing/2014/main" xmlns="" val="20001"/>
                    </a:ext>
                  </a:extLst>
                </a:gridCol>
              </a:tblGrid>
              <a:tr h="731993">
                <a:tc>
                  <a:txBody>
                    <a:bodyPr/>
                    <a:lstStyle/>
                    <a:p>
                      <a:pPr fontAlgn="ctr"/>
                      <a:r>
                        <a:rPr lang="en-US" b="1" dirty="0">
                          <a:solidFill>
                            <a:srgbClr val="FFFFFF"/>
                          </a:solidFill>
                          <a:effectLst/>
                          <a:latin typeface="Verdana" panose="020B0604030504040204" pitchFamily="34" charset="0"/>
                        </a:rPr>
                        <a:t>Incentive Amount</a:t>
                      </a:r>
                    </a:p>
                  </a:txBody>
                  <a:tcPr marL="47625" marR="47625" marT="47625" marB="47625" anchor="ctr">
                    <a:lnL>
                      <a:noFill/>
                    </a:lnL>
                    <a:lnR>
                      <a:noFill/>
                    </a:lnR>
                    <a:lnT>
                      <a:noFill/>
                    </a:lnT>
                    <a:lnB>
                      <a:noFill/>
                    </a:lnB>
                    <a:solidFill>
                      <a:srgbClr val="1A68A2"/>
                    </a:solidFill>
                  </a:tcPr>
                </a:tc>
                <a:tc>
                  <a:txBody>
                    <a:bodyPr/>
                    <a:lstStyle/>
                    <a:p>
                      <a:pPr fontAlgn="ctr"/>
                      <a:r>
                        <a:rPr lang="en-US" b="1">
                          <a:solidFill>
                            <a:srgbClr val="FFFFFF"/>
                          </a:solidFill>
                          <a:effectLst/>
                          <a:latin typeface="Verdana" panose="020B0604030504040204" pitchFamily="34" charset="0"/>
                        </a:rPr>
                        <a:t>EPA Rated Electric Range</a:t>
                      </a:r>
                    </a:p>
                  </a:txBody>
                  <a:tcPr marL="47625" marR="47625" marT="47625" marB="47625" anchor="ctr">
                    <a:lnL>
                      <a:noFill/>
                    </a:lnL>
                    <a:lnR>
                      <a:noFill/>
                    </a:lnR>
                    <a:lnT>
                      <a:noFill/>
                    </a:lnT>
                    <a:lnB>
                      <a:noFill/>
                    </a:lnB>
                    <a:solidFill>
                      <a:srgbClr val="00A651"/>
                    </a:solidFill>
                  </a:tcPr>
                </a:tc>
                <a:extLst>
                  <a:ext uri="{0D108BD9-81ED-4DB2-BD59-A6C34878D82A}">
                    <a16:rowId xmlns:a16="http://schemas.microsoft.com/office/drawing/2014/main" xmlns="" val="10000"/>
                  </a:ext>
                </a:extLst>
              </a:tr>
              <a:tr h="731993">
                <a:tc>
                  <a:txBody>
                    <a:bodyPr/>
                    <a:lstStyle/>
                    <a:p>
                      <a:pPr fontAlgn="ctr"/>
                      <a:r>
                        <a:rPr lang="en-US" b="0">
                          <a:solidFill>
                            <a:srgbClr val="666666"/>
                          </a:solidFill>
                          <a:effectLst/>
                          <a:latin typeface="Verdana" panose="020B0604030504040204" pitchFamily="34" charset="0"/>
                        </a:rPr>
                        <a:t>$5,000</a:t>
                      </a:r>
                    </a:p>
                  </a:txBody>
                  <a:tcPr marL="47625" marR="47625" marT="47625" marB="47625" anchor="ctr">
                    <a:lnL>
                      <a:noFill/>
                    </a:lnL>
                    <a:lnR>
                      <a:noFill/>
                    </a:lnR>
                    <a:lnT>
                      <a:noFill/>
                    </a:lnT>
                    <a:lnB>
                      <a:noFill/>
                    </a:lnB>
                    <a:solidFill>
                      <a:srgbClr val="E3F1FB"/>
                    </a:solidFill>
                  </a:tcPr>
                </a:tc>
                <a:tc>
                  <a:txBody>
                    <a:bodyPr/>
                    <a:lstStyle/>
                    <a:p>
                      <a:pPr fontAlgn="ctr"/>
                      <a:r>
                        <a:rPr lang="en-US" b="0" dirty="0">
                          <a:solidFill>
                            <a:srgbClr val="666666"/>
                          </a:solidFill>
                          <a:effectLst/>
                          <a:latin typeface="Verdana" panose="020B0604030504040204" pitchFamily="34" charset="0"/>
                        </a:rPr>
                        <a:t>Any fuel cell electric vehicle</a:t>
                      </a:r>
                    </a:p>
                  </a:txBody>
                  <a:tcPr marL="47625" marR="47625" marT="47625" marB="47625" anchor="ctr">
                    <a:lnL>
                      <a:noFill/>
                    </a:lnL>
                    <a:lnR>
                      <a:noFill/>
                    </a:lnR>
                    <a:lnT>
                      <a:noFill/>
                    </a:lnT>
                    <a:lnB>
                      <a:noFill/>
                    </a:lnB>
                    <a:solidFill>
                      <a:srgbClr val="E6F2D0"/>
                    </a:solidFill>
                  </a:tcPr>
                </a:tc>
                <a:extLst>
                  <a:ext uri="{0D108BD9-81ED-4DB2-BD59-A6C34878D82A}">
                    <a16:rowId xmlns:a16="http://schemas.microsoft.com/office/drawing/2014/main" xmlns="" val="10001"/>
                  </a:ext>
                </a:extLst>
              </a:tr>
              <a:tr h="420138">
                <a:tc>
                  <a:txBody>
                    <a:bodyPr/>
                    <a:lstStyle/>
                    <a:p>
                      <a:pPr fontAlgn="ctr"/>
                      <a:r>
                        <a:rPr lang="en-US" b="0">
                          <a:solidFill>
                            <a:srgbClr val="666666"/>
                          </a:solidFill>
                          <a:effectLst/>
                          <a:latin typeface="Verdana" panose="020B0604030504040204" pitchFamily="34" charset="0"/>
                        </a:rPr>
                        <a:t>$3,000</a:t>
                      </a:r>
                    </a:p>
                  </a:txBody>
                  <a:tcPr marL="47625" marR="47625" marT="47625" marB="47625" anchor="ctr">
                    <a:lnL>
                      <a:noFill/>
                    </a:lnL>
                    <a:lnR>
                      <a:noFill/>
                    </a:lnR>
                    <a:lnT>
                      <a:noFill/>
                    </a:lnT>
                    <a:lnB>
                      <a:noFill/>
                    </a:lnB>
                    <a:solidFill>
                      <a:srgbClr val="E3F1FB"/>
                    </a:solidFill>
                  </a:tcPr>
                </a:tc>
                <a:tc>
                  <a:txBody>
                    <a:bodyPr/>
                    <a:lstStyle/>
                    <a:p>
                      <a:pPr fontAlgn="ctr"/>
                      <a:r>
                        <a:rPr lang="en-US" b="0">
                          <a:solidFill>
                            <a:srgbClr val="666666"/>
                          </a:solidFill>
                          <a:effectLst/>
                          <a:latin typeface="Verdana" panose="020B0604030504040204" pitchFamily="34" charset="0"/>
                        </a:rPr>
                        <a:t>BEV: 175 Miles or Greater</a:t>
                      </a:r>
                    </a:p>
                  </a:txBody>
                  <a:tcPr marL="47625" marR="47625" marT="47625" marB="47625" anchor="ctr">
                    <a:lnL>
                      <a:noFill/>
                    </a:lnL>
                    <a:lnR>
                      <a:noFill/>
                    </a:lnR>
                    <a:lnT>
                      <a:noFill/>
                    </a:lnT>
                    <a:lnB>
                      <a:noFill/>
                    </a:lnB>
                    <a:solidFill>
                      <a:srgbClr val="E6F2D0"/>
                    </a:solidFill>
                  </a:tcPr>
                </a:tc>
                <a:extLst>
                  <a:ext uri="{0D108BD9-81ED-4DB2-BD59-A6C34878D82A}">
                    <a16:rowId xmlns:a16="http://schemas.microsoft.com/office/drawing/2014/main" xmlns="" val="10002"/>
                  </a:ext>
                </a:extLst>
              </a:tr>
              <a:tr h="731993">
                <a:tc>
                  <a:txBody>
                    <a:bodyPr/>
                    <a:lstStyle/>
                    <a:p>
                      <a:pPr fontAlgn="ctr"/>
                      <a:r>
                        <a:rPr lang="en-US" b="0" dirty="0">
                          <a:solidFill>
                            <a:srgbClr val="666666"/>
                          </a:solidFill>
                          <a:effectLst/>
                          <a:latin typeface="Verdana" panose="020B0604030504040204" pitchFamily="34" charset="0"/>
                        </a:rPr>
                        <a:t>$2,000</a:t>
                      </a:r>
                    </a:p>
                  </a:txBody>
                  <a:tcPr marL="47625" marR="47625" marT="47625" marB="47625" anchor="ctr">
                    <a:lnL>
                      <a:noFill/>
                    </a:lnL>
                    <a:lnR>
                      <a:noFill/>
                    </a:lnR>
                    <a:lnT>
                      <a:noFill/>
                    </a:lnT>
                    <a:lnB>
                      <a:noFill/>
                    </a:lnB>
                    <a:solidFill>
                      <a:srgbClr val="E3F1FB"/>
                    </a:solidFill>
                  </a:tcPr>
                </a:tc>
                <a:tc>
                  <a:txBody>
                    <a:bodyPr/>
                    <a:lstStyle/>
                    <a:p>
                      <a:pPr fontAlgn="ctr"/>
                      <a:r>
                        <a:rPr lang="en-US" b="0">
                          <a:solidFill>
                            <a:srgbClr val="666666"/>
                          </a:solidFill>
                          <a:effectLst/>
                          <a:latin typeface="Verdana" panose="020B0604030504040204" pitchFamily="34" charset="0"/>
                        </a:rPr>
                        <a:t>BEV: 100-174 Miles</a:t>
                      </a:r>
                      <a:br>
                        <a:rPr lang="en-US" b="0">
                          <a:solidFill>
                            <a:srgbClr val="666666"/>
                          </a:solidFill>
                          <a:effectLst/>
                          <a:latin typeface="Verdana" panose="020B0604030504040204" pitchFamily="34" charset="0"/>
                        </a:rPr>
                      </a:br>
                      <a:r>
                        <a:rPr lang="en-US" b="0">
                          <a:solidFill>
                            <a:srgbClr val="666666"/>
                          </a:solidFill>
                          <a:effectLst/>
                          <a:latin typeface="Verdana" panose="020B0604030504040204" pitchFamily="34" charset="0"/>
                        </a:rPr>
                        <a:t>PHEV: 40 Miles or Greater</a:t>
                      </a:r>
                    </a:p>
                  </a:txBody>
                  <a:tcPr marL="47625" marR="47625" marT="47625" marB="47625" anchor="ctr">
                    <a:lnL>
                      <a:noFill/>
                    </a:lnL>
                    <a:lnR>
                      <a:noFill/>
                    </a:lnR>
                    <a:lnT>
                      <a:noFill/>
                    </a:lnT>
                    <a:lnB>
                      <a:noFill/>
                    </a:lnB>
                    <a:solidFill>
                      <a:srgbClr val="E6F2D0"/>
                    </a:solidFill>
                  </a:tcPr>
                </a:tc>
                <a:extLst>
                  <a:ext uri="{0D108BD9-81ED-4DB2-BD59-A6C34878D82A}">
                    <a16:rowId xmlns:a16="http://schemas.microsoft.com/office/drawing/2014/main" xmlns="" val="10003"/>
                  </a:ext>
                </a:extLst>
              </a:tr>
              <a:tr h="731993">
                <a:tc>
                  <a:txBody>
                    <a:bodyPr/>
                    <a:lstStyle/>
                    <a:p>
                      <a:pPr fontAlgn="ctr"/>
                      <a:r>
                        <a:rPr lang="en-US" b="0">
                          <a:solidFill>
                            <a:srgbClr val="666666"/>
                          </a:solidFill>
                          <a:effectLst/>
                          <a:latin typeface="Verdana" panose="020B0604030504040204" pitchFamily="34" charset="0"/>
                        </a:rPr>
                        <a:t>$500</a:t>
                      </a:r>
                    </a:p>
                  </a:txBody>
                  <a:tcPr marL="47625" marR="47625" marT="47625" marB="47625" anchor="ctr">
                    <a:lnL>
                      <a:noFill/>
                    </a:lnL>
                    <a:lnR>
                      <a:noFill/>
                    </a:lnR>
                    <a:lnT>
                      <a:noFill/>
                    </a:lnT>
                    <a:lnB>
                      <a:noFill/>
                    </a:lnB>
                    <a:solidFill>
                      <a:srgbClr val="E3F1FB"/>
                    </a:solidFill>
                  </a:tcPr>
                </a:tc>
                <a:tc>
                  <a:txBody>
                    <a:bodyPr/>
                    <a:lstStyle/>
                    <a:p>
                      <a:pPr fontAlgn="ctr"/>
                      <a:r>
                        <a:rPr lang="en-US" b="0" dirty="0">
                          <a:solidFill>
                            <a:srgbClr val="666666"/>
                          </a:solidFill>
                          <a:effectLst/>
                          <a:latin typeface="Verdana" panose="020B0604030504040204" pitchFamily="34" charset="0"/>
                        </a:rPr>
                        <a:t>BEV: Less 100 Miles</a:t>
                      </a:r>
                      <a:br>
                        <a:rPr lang="en-US" b="0" dirty="0">
                          <a:solidFill>
                            <a:srgbClr val="666666"/>
                          </a:solidFill>
                          <a:effectLst/>
                          <a:latin typeface="Verdana" panose="020B0604030504040204" pitchFamily="34" charset="0"/>
                        </a:rPr>
                      </a:br>
                      <a:r>
                        <a:rPr lang="en-US" b="0" dirty="0">
                          <a:solidFill>
                            <a:srgbClr val="666666"/>
                          </a:solidFill>
                          <a:effectLst/>
                          <a:latin typeface="Verdana" panose="020B0604030504040204" pitchFamily="34" charset="0"/>
                        </a:rPr>
                        <a:t>PHEV: Less than 40 Miles</a:t>
                      </a:r>
                    </a:p>
                  </a:txBody>
                  <a:tcPr marL="47625" marR="47625" marT="47625" marB="47625" anchor="ctr">
                    <a:lnL>
                      <a:noFill/>
                    </a:lnL>
                    <a:lnR>
                      <a:noFill/>
                    </a:lnR>
                    <a:lnT>
                      <a:noFill/>
                    </a:lnT>
                    <a:lnB>
                      <a:noFill/>
                    </a:lnB>
                    <a:solidFill>
                      <a:srgbClr val="E6F2D0"/>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064854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733" y="99151"/>
            <a:ext cx="10029550" cy="1509311"/>
          </a:xfrm>
        </p:spPr>
        <p:txBody>
          <a:bodyPr>
            <a:normAutofit/>
          </a:bodyPr>
          <a:lstStyle/>
          <a:p>
            <a:r>
              <a:rPr lang="en-US" dirty="0"/>
              <a:t>Critical clean transportation infrastructure investments in Connecticut</a:t>
            </a:r>
          </a:p>
        </p:txBody>
      </p:sp>
      <p:sp>
        <p:nvSpPr>
          <p:cNvPr id="3" name="Content Placeholder 2"/>
          <p:cNvSpPr>
            <a:spLocks noGrp="1"/>
          </p:cNvSpPr>
          <p:nvPr>
            <p:ph idx="1"/>
          </p:nvPr>
        </p:nvSpPr>
        <p:spPr>
          <a:xfrm>
            <a:off x="541773" y="1520327"/>
            <a:ext cx="9813510" cy="5336769"/>
          </a:xfrm>
        </p:spPr>
        <p:txBody>
          <a:bodyPr>
            <a:normAutofit lnSpcReduction="10000"/>
          </a:bodyPr>
          <a:lstStyle/>
          <a:p>
            <a:pPr marL="0" indent="0">
              <a:buNone/>
            </a:pPr>
            <a:r>
              <a:rPr lang="en-US" sz="3600" b="1" dirty="0"/>
              <a:t>New transit</a:t>
            </a:r>
          </a:p>
          <a:p>
            <a:pPr lvl="1"/>
            <a:r>
              <a:rPr lang="en-US" sz="2800" dirty="0"/>
              <a:t>CT </a:t>
            </a:r>
            <a:r>
              <a:rPr lang="en-US" sz="2800" dirty="0" err="1"/>
              <a:t>Fastrak</a:t>
            </a:r>
            <a:r>
              <a:rPr lang="en-US" sz="2800" dirty="0"/>
              <a:t> (New Britain to Hartford)</a:t>
            </a:r>
          </a:p>
          <a:p>
            <a:pPr lvl="1"/>
            <a:r>
              <a:rPr lang="en-US" sz="2800" dirty="0"/>
              <a:t>CT Rail – Hartford Line (New Haven-Hartford-Springfield)</a:t>
            </a:r>
          </a:p>
          <a:p>
            <a:pPr lvl="1"/>
            <a:endParaRPr lang="en-US" sz="2800" dirty="0"/>
          </a:p>
          <a:p>
            <a:pPr marL="0" indent="0">
              <a:buNone/>
            </a:pPr>
            <a:r>
              <a:rPr lang="en-US" sz="3600" b="1" dirty="0"/>
              <a:t>H</a:t>
            </a:r>
            <a:r>
              <a:rPr lang="en-US" sz="3600" b="1" baseline="-25000" dirty="0"/>
              <a:t>2</a:t>
            </a:r>
            <a:r>
              <a:rPr lang="en-US" sz="3600" b="1" dirty="0"/>
              <a:t>Fuels Program</a:t>
            </a:r>
            <a:r>
              <a:rPr lang="en-US" sz="3600" dirty="0"/>
              <a:t> </a:t>
            </a:r>
          </a:p>
          <a:p>
            <a:pPr lvl="1"/>
            <a:r>
              <a:rPr lang="en-US" sz="2800" dirty="0"/>
              <a:t>Up to $840,000 to develop and operate a retail hydrogen fueling station in the greater New Haven area.</a:t>
            </a:r>
          </a:p>
          <a:p>
            <a:pPr lvl="1"/>
            <a:endParaRPr lang="en-US" sz="2800" dirty="0"/>
          </a:p>
          <a:p>
            <a:pPr marL="0" indent="0">
              <a:buNone/>
            </a:pPr>
            <a:r>
              <a:rPr lang="en-US" sz="3600" b="1" dirty="0"/>
              <a:t>VW Settlement </a:t>
            </a:r>
          </a:p>
          <a:p>
            <a:pPr lvl="1"/>
            <a:r>
              <a:rPr lang="en-US" sz="2800" dirty="0"/>
              <a:t>Recently announced Round 1 – $7.5M of CT’s ~$54M</a:t>
            </a:r>
          </a:p>
          <a:p>
            <a:pPr lvl="1"/>
            <a:r>
              <a:rPr lang="en-US" sz="2800" dirty="0"/>
              <a:t>Eligible projects must reduce nitrogen oxide (NOx) emissions across the state</a:t>
            </a:r>
          </a:p>
        </p:txBody>
      </p:sp>
    </p:spTree>
    <p:extLst>
      <p:ext uri="{BB962C8B-B14F-4D97-AF65-F5344CB8AC3E}">
        <p14:creationId xmlns:p14="http://schemas.microsoft.com/office/powerpoint/2010/main" val="4176642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733" y="-73619"/>
            <a:ext cx="8485094" cy="1325563"/>
          </a:xfrm>
        </p:spPr>
        <p:txBody>
          <a:bodyPr/>
          <a:lstStyle/>
          <a:p>
            <a:r>
              <a:rPr lang="en-US" dirty="0"/>
              <a:t>Collaboration with other states</a:t>
            </a:r>
          </a:p>
        </p:txBody>
      </p:sp>
      <p:sp>
        <p:nvSpPr>
          <p:cNvPr id="3" name="Content Placeholder 2"/>
          <p:cNvSpPr>
            <a:spLocks noGrp="1"/>
          </p:cNvSpPr>
          <p:nvPr>
            <p:ph idx="1"/>
          </p:nvPr>
        </p:nvSpPr>
        <p:spPr>
          <a:xfrm>
            <a:off x="474134" y="1473200"/>
            <a:ext cx="9508066" cy="5046354"/>
          </a:xfrm>
        </p:spPr>
        <p:txBody>
          <a:bodyPr>
            <a:normAutofit/>
          </a:bodyPr>
          <a:lstStyle/>
          <a:p>
            <a:pPr marL="0" indent="0">
              <a:buNone/>
            </a:pPr>
            <a:r>
              <a:rPr lang="en-US" sz="3600" b="1" dirty="0"/>
              <a:t>California &amp; the 12 Section 177 States</a:t>
            </a:r>
          </a:p>
          <a:p>
            <a:pPr lvl="1"/>
            <a:r>
              <a:rPr lang="en-US" sz="3200" dirty="0"/>
              <a:t>Active participation in CARB proceedings</a:t>
            </a:r>
          </a:p>
          <a:p>
            <a:pPr lvl="1"/>
            <a:endParaRPr lang="en-US" sz="3200" dirty="0"/>
          </a:p>
          <a:p>
            <a:pPr marL="0" indent="0">
              <a:buNone/>
            </a:pPr>
            <a:r>
              <a:rPr lang="en-US" sz="3600" b="1" dirty="0"/>
              <a:t>Pushing back against federal rollbacks</a:t>
            </a:r>
          </a:p>
          <a:p>
            <a:pPr lvl="1"/>
            <a:r>
              <a:rPr lang="en-US" sz="3200" dirty="0"/>
              <a:t>OP-ED: We Won’t Abide Selective State Rights</a:t>
            </a:r>
          </a:p>
          <a:p>
            <a:pPr lvl="1"/>
            <a:endParaRPr lang="en-US" sz="3200" dirty="0"/>
          </a:p>
          <a:p>
            <a:pPr marL="0" indent="0">
              <a:buNone/>
            </a:pPr>
            <a:r>
              <a:rPr lang="en-US" sz="3600" b="1" dirty="0"/>
              <a:t>8-State ZEV MOU</a:t>
            </a:r>
          </a:p>
          <a:p>
            <a:pPr lvl="1"/>
            <a:r>
              <a:rPr lang="en-US" sz="3200" dirty="0"/>
              <a:t>Updated action plan – coming soon</a:t>
            </a:r>
            <a:endParaRPr lang="en-US" sz="3600" dirty="0"/>
          </a:p>
          <a:p>
            <a:pPr marL="0" indent="0">
              <a:buNone/>
            </a:pPr>
            <a:endParaRPr lang="en-US" sz="3600" dirty="0"/>
          </a:p>
          <a:p>
            <a:endParaRPr lang="en-US" sz="3600" dirty="0"/>
          </a:p>
          <a:p>
            <a:endParaRPr lang="en-US" dirty="0"/>
          </a:p>
        </p:txBody>
      </p:sp>
    </p:spTree>
    <p:extLst>
      <p:ext uri="{BB962C8B-B14F-4D97-AF65-F5344CB8AC3E}">
        <p14:creationId xmlns:p14="http://schemas.microsoft.com/office/powerpoint/2010/main" val="743523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a:extLst>
              <a:ext uri="{FF2B5EF4-FFF2-40B4-BE49-F238E27FC236}">
                <a16:creationId xmlns:a16="http://schemas.microsoft.com/office/drawing/2014/main" xmlns="" id="{B3F391FC-D1EC-4703-851A-1385E1F7F5EC}"/>
              </a:ext>
            </a:extLst>
          </p:cNvPr>
          <p:cNvSpPr txBox="1">
            <a:spLocks/>
          </p:cNvSpPr>
          <p:nvPr/>
        </p:nvSpPr>
        <p:spPr>
          <a:xfrm>
            <a:off x="231112" y="1332555"/>
            <a:ext cx="6542221" cy="5334794"/>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buFont typeface="Arial" charset="0"/>
              <a:buChar char="•"/>
            </a:pPr>
            <a:r>
              <a:rPr lang="en-US" sz="3600" b="1" dirty="0"/>
              <a:t>Modernize</a:t>
            </a:r>
            <a:r>
              <a:rPr lang="en-US" sz="3600" dirty="0"/>
              <a:t> the transportation system to reduce congestion and improve reliability and resiliency. </a:t>
            </a:r>
          </a:p>
          <a:p>
            <a:pPr marL="285750" indent="-285750">
              <a:buFont typeface="Arial" charset="0"/>
              <a:buChar char="•"/>
            </a:pPr>
            <a:r>
              <a:rPr lang="en-US" sz="3600" b="1" dirty="0"/>
              <a:t>Reduce</a:t>
            </a:r>
            <a:r>
              <a:rPr lang="en-US" sz="3600" dirty="0"/>
              <a:t> carbon emissions and other harmful pollutants.</a:t>
            </a:r>
          </a:p>
          <a:p>
            <a:pPr marL="285750" indent="-285750">
              <a:buFont typeface="Arial" charset="0"/>
              <a:buChar char="•"/>
            </a:pPr>
            <a:r>
              <a:rPr lang="en-US" sz="3600" b="1" dirty="0"/>
              <a:t>Enhance</a:t>
            </a:r>
            <a:r>
              <a:rPr lang="en-US" sz="3600" dirty="0"/>
              <a:t> the economic competitiveness of states in the Northeast on a national and global scale.</a:t>
            </a:r>
          </a:p>
        </p:txBody>
      </p:sp>
      <p:sp>
        <p:nvSpPr>
          <p:cNvPr id="9" name="Title 1">
            <a:extLst>
              <a:ext uri="{FF2B5EF4-FFF2-40B4-BE49-F238E27FC236}">
                <a16:creationId xmlns:a16="http://schemas.microsoft.com/office/drawing/2014/main" xmlns="" id="{85942EC6-6009-4EB9-9735-2404632DC6FA}"/>
              </a:ext>
            </a:extLst>
          </p:cNvPr>
          <p:cNvSpPr txBox="1">
            <a:spLocks/>
          </p:cNvSpPr>
          <p:nvPr/>
        </p:nvSpPr>
        <p:spPr>
          <a:xfrm>
            <a:off x="87644" y="0"/>
            <a:ext cx="11240756" cy="1400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Transportation &amp; Climate Initiative (TCI)</a:t>
            </a:r>
          </a:p>
        </p:txBody>
      </p:sp>
      <p:pic>
        <p:nvPicPr>
          <p:cNvPr id="10" name="Picture 9">
            <a:extLst>
              <a:ext uri="{FF2B5EF4-FFF2-40B4-BE49-F238E27FC236}">
                <a16:creationId xmlns:a16="http://schemas.microsoft.com/office/drawing/2014/main" xmlns="" id="{6D1C39BE-C0C6-4D47-81BB-BDE539E35C63}"/>
              </a:ext>
            </a:extLst>
          </p:cNvPr>
          <p:cNvPicPr>
            <a:picLocks noChangeAspect="1"/>
          </p:cNvPicPr>
          <p:nvPr/>
        </p:nvPicPr>
        <p:blipFill rotWithShape="1">
          <a:blip r:embed="rId3">
            <a:extLst>
              <a:ext uri="{28A0092B-C50C-407E-A947-70E740481C1C}">
                <a14:useLocalDpi xmlns:a14="http://schemas.microsoft.com/office/drawing/2010/main" val="0"/>
              </a:ext>
            </a:extLst>
          </a:blip>
          <a:srcRect l="10190"/>
          <a:stretch/>
        </p:blipFill>
        <p:spPr>
          <a:xfrm>
            <a:off x="6916801" y="1590826"/>
            <a:ext cx="3406019" cy="4809974"/>
          </a:xfrm>
          <a:prstGeom prst="rect">
            <a:avLst/>
          </a:prstGeom>
        </p:spPr>
      </p:pic>
    </p:spTree>
    <p:extLst>
      <p:ext uri="{BB962C8B-B14F-4D97-AF65-F5344CB8AC3E}">
        <p14:creationId xmlns:p14="http://schemas.microsoft.com/office/powerpoint/2010/main" val="332172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30937" y="548362"/>
            <a:ext cx="9369829" cy="855895"/>
          </a:xfrm>
        </p:spPr>
        <p:txBody>
          <a:bodyPr>
            <a:noAutofit/>
          </a:bodyPr>
          <a:lstStyle/>
          <a:p>
            <a:r>
              <a:rPr lang="en-US" dirty="0"/>
              <a:t>Transportation is the largest source of carbon pollution in the region</a:t>
            </a:r>
          </a:p>
        </p:txBody>
      </p:sp>
      <p:pic>
        <p:nvPicPr>
          <p:cNvPr id="2" name="Picture 2" descr="A screenshot of a cell phone&#10;&#10;Description generated with very high confidence">
            <a:extLst>
              <a:ext uri="{FF2B5EF4-FFF2-40B4-BE49-F238E27FC236}">
                <a16:creationId xmlns:a16="http://schemas.microsoft.com/office/drawing/2014/main" xmlns="" id="{C8A597D8-42CD-4310-AF7C-EEB23D73218B}"/>
              </a:ext>
            </a:extLst>
          </p:cNvPr>
          <p:cNvPicPr>
            <a:picLocks noChangeAspect="1"/>
          </p:cNvPicPr>
          <p:nvPr/>
        </p:nvPicPr>
        <p:blipFill>
          <a:blip r:embed="rId3"/>
          <a:stretch>
            <a:fillRect/>
          </a:stretch>
        </p:blipFill>
        <p:spPr>
          <a:xfrm>
            <a:off x="1497852" y="1791901"/>
            <a:ext cx="7556500" cy="4832065"/>
          </a:xfrm>
          <a:prstGeom prst="rect">
            <a:avLst/>
          </a:prstGeom>
        </p:spPr>
      </p:pic>
      <p:sp>
        <p:nvSpPr>
          <p:cNvPr id="9" name="TextBox 8"/>
          <p:cNvSpPr txBox="1"/>
          <p:nvPr/>
        </p:nvSpPr>
        <p:spPr>
          <a:xfrm>
            <a:off x="6831105" y="6002354"/>
            <a:ext cx="2223247" cy="369332"/>
          </a:xfrm>
          <a:prstGeom prst="rect">
            <a:avLst/>
          </a:prstGeom>
          <a:noFill/>
        </p:spPr>
        <p:txBody>
          <a:bodyPr wrap="square" rtlCol="0" anchor="t">
            <a:spAutoFit/>
          </a:bodyPr>
          <a:lstStyle/>
          <a:p>
            <a:pPr algn="r"/>
            <a:r>
              <a:rPr lang="en-US" dirty="0"/>
              <a:t>2015 EIA Data</a:t>
            </a:r>
          </a:p>
        </p:txBody>
      </p:sp>
    </p:spTree>
    <p:extLst>
      <p:ext uri="{BB962C8B-B14F-4D97-AF65-F5344CB8AC3E}">
        <p14:creationId xmlns:p14="http://schemas.microsoft.com/office/powerpoint/2010/main" val="436557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tailEnd type="triangle"/>
        </a:ln>
      </a:spPr>
      <a:bodyPr/>
      <a:lstStyle/>
      <a:style>
        <a:lnRef idx="3">
          <a:schemeClr val="dk1"/>
        </a:lnRef>
        <a:fillRef idx="0">
          <a:schemeClr val="dk1"/>
        </a:fillRef>
        <a:effectRef idx="2">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4B6E55C7B7F5142B702810530C8A7C5" ma:contentTypeVersion="5" ma:contentTypeDescription="Create a new document." ma:contentTypeScope="" ma:versionID="47a0e6413ff65514c662668c60d6418d">
  <xsd:schema xmlns:xsd="http://www.w3.org/2001/XMLSchema" xmlns:xs="http://www.w3.org/2001/XMLSchema" xmlns:p="http://schemas.microsoft.com/office/2006/metadata/properties" xmlns:ns1="http://schemas.microsoft.com/sharepoint/v3" xmlns:ns2="5baac8d6-a5e2-465b-851c-8e900392214e" xmlns:ns3="a3bbadd7-b5c5-4388-8d8c-aaa63163f3fe" targetNamespace="http://schemas.microsoft.com/office/2006/metadata/properties" ma:root="true" ma:fieldsID="b79c54150ac5252490a91f4f5b39b59e" ns1:_="" ns2:_="" ns3:_="">
    <xsd:import namespace="http://schemas.microsoft.com/sharepoint/v3"/>
    <xsd:import namespace="5baac8d6-a5e2-465b-851c-8e900392214e"/>
    <xsd:import namespace="a3bbadd7-b5c5-4388-8d8c-aaa63163f3fe"/>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baac8d6-a5e2-465b-851c-8e900392214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bbadd7-b5c5-4388-8d8c-aaa63163f3f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C9A43DE-8F4A-4906-A345-5FDF238B64F4}">
  <ds:schemaRefs>
    <ds:schemaRef ds:uri="http://schemas.microsoft.com/sharepoint/v3/contenttype/forms"/>
  </ds:schemaRefs>
</ds:datastoreItem>
</file>

<file path=customXml/itemProps2.xml><?xml version="1.0" encoding="utf-8"?>
<ds:datastoreItem xmlns:ds="http://schemas.openxmlformats.org/officeDocument/2006/customXml" ds:itemID="{30BCB17B-49D0-4B83-98E1-B90CFA7418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baac8d6-a5e2-465b-851c-8e900392214e"/>
    <ds:schemaRef ds:uri="a3bbadd7-b5c5-4388-8d8c-aaa63163f3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C095C1-CCBE-433D-8313-25943EE92073}">
  <ds:schemaRefs>
    <ds:schemaRef ds:uri="http://schemas.microsoft.com/office/2006/documentManagement/types"/>
    <ds:schemaRef ds:uri="http://schemas.microsoft.com/office/infopath/2007/PartnerControls"/>
    <ds:schemaRef ds:uri="http://schemas.microsoft.com/sharepoint/v3"/>
    <ds:schemaRef ds:uri="http://purl.org/dc/dcmitype/"/>
    <ds:schemaRef ds:uri="http://www.w3.org/XML/1998/namespace"/>
    <ds:schemaRef ds:uri="http://purl.org/dc/elements/1.1/"/>
    <ds:schemaRef ds:uri="http://schemas.openxmlformats.org/package/2006/metadata/core-properties"/>
    <ds:schemaRef ds:uri="a3bbadd7-b5c5-4388-8d8c-aaa63163f3fe"/>
    <ds:schemaRef ds:uri="5baac8d6-a5e2-465b-851c-8e900392214e"/>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Slice</Template>
  <TotalTime>9164</TotalTime>
  <Words>1824</Words>
  <Application>Microsoft Office PowerPoint</Application>
  <PresentationFormat>Widescreen</PresentationFormat>
  <Paragraphs>211</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Meiryo</vt:lpstr>
      <vt:lpstr>Arial</vt:lpstr>
      <vt:lpstr>Calibri</vt:lpstr>
      <vt:lpstr>Calibri Light</vt:lpstr>
      <vt:lpstr>Verdana</vt:lpstr>
      <vt:lpstr>Office Theme</vt:lpstr>
      <vt:lpstr>New England Electricity Restructuring Roundtable  Decarbonizing the Transportation Sector  in New England: The Emerging Vision in Connecticut</vt:lpstr>
      <vt:lpstr>New England Electricity Restructuring Roundtable</vt:lpstr>
      <vt:lpstr>Connecticut Still Revolutionary</vt:lpstr>
      <vt:lpstr>PowerPoint Presentation</vt:lpstr>
      <vt:lpstr>Connecticut Hydrogen and Electric Automobile Purchase Rebate Program (CHEAPR)</vt:lpstr>
      <vt:lpstr>Critical clean transportation infrastructure investments in Connecticut</vt:lpstr>
      <vt:lpstr>Collaboration with other states</vt:lpstr>
      <vt:lpstr>PowerPoint Presentation</vt:lpstr>
      <vt:lpstr>Transportation is the largest source of carbon pollution in the region</vt:lpstr>
      <vt:lpstr>PowerPoint Presentation</vt:lpstr>
      <vt:lpstr>Why modernize our transportation system? </vt:lpstr>
      <vt:lpstr>Possible goals for a low carbon transportation policy</vt:lpstr>
      <vt:lpstr>Examples of actions identified by stakeholders to date</vt:lpstr>
      <vt:lpstr>On the need for “bolder action”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Robert Klee</cp:lastModifiedBy>
  <cp:revision>325</cp:revision>
  <cp:lastPrinted>2018-06-12T22:07:42Z</cp:lastPrinted>
  <dcterms:created xsi:type="dcterms:W3CDTF">2018-05-07T17:32:47Z</dcterms:created>
  <dcterms:modified xsi:type="dcterms:W3CDTF">2018-06-14T14:58:33Z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0x01010094B6E55C7B7F5142B702810530C8A7C5</vt:lpwstr>
  </property>
</Properties>
</file>